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8"/>
  </p:notesMasterIdLst>
  <p:sldIdLst>
    <p:sldId id="256" r:id="rId2"/>
    <p:sldId id="257" r:id="rId3"/>
    <p:sldId id="261" r:id="rId4"/>
    <p:sldId id="262" r:id="rId5"/>
    <p:sldId id="264" r:id="rId6"/>
    <p:sldId id="265" r:id="rId7"/>
    <p:sldId id="266" r:id="rId8"/>
    <p:sldId id="267" r:id="rId9"/>
    <p:sldId id="268"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15" autoAdjust="0"/>
  </p:normalViewPr>
  <p:slideViewPr>
    <p:cSldViewPr snapToGrid="0">
      <p:cViewPr>
        <p:scale>
          <a:sx n="50" d="100"/>
          <a:sy n="50" d="100"/>
        </p:scale>
        <p:origin x="6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C7936-CC47-49D1-BC03-DABEAB948061}"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09DD8-6655-4AFA-B5D3-56D169FB306B}" type="slidenum">
              <a:rPr lang="en-US" smtClean="0"/>
              <a:t>‹#›</a:t>
            </a:fld>
            <a:endParaRPr lang="en-US"/>
          </a:p>
        </p:txBody>
      </p:sp>
    </p:spTree>
    <p:extLst>
      <p:ext uri="{BB962C8B-B14F-4D97-AF65-F5344CB8AC3E}">
        <p14:creationId xmlns:p14="http://schemas.microsoft.com/office/powerpoint/2010/main" val="55508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09DD8-6655-4AFA-B5D3-56D169FB306B}" type="slidenum">
              <a:rPr lang="en-US" smtClean="0"/>
              <a:t>5</a:t>
            </a:fld>
            <a:endParaRPr lang="en-US"/>
          </a:p>
        </p:txBody>
      </p:sp>
    </p:spTree>
    <p:extLst>
      <p:ext uri="{BB962C8B-B14F-4D97-AF65-F5344CB8AC3E}">
        <p14:creationId xmlns:p14="http://schemas.microsoft.com/office/powerpoint/2010/main" val="249365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09DD8-6655-4AFA-B5D3-56D169FB306B}" type="slidenum">
              <a:rPr lang="en-US" smtClean="0"/>
              <a:t>9</a:t>
            </a:fld>
            <a:endParaRPr lang="en-US"/>
          </a:p>
        </p:txBody>
      </p:sp>
    </p:spTree>
    <p:extLst>
      <p:ext uri="{BB962C8B-B14F-4D97-AF65-F5344CB8AC3E}">
        <p14:creationId xmlns:p14="http://schemas.microsoft.com/office/powerpoint/2010/main" val="788610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9F7891-0DDC-4A15-A8C3-ECE21BC9C5A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83C40-72C3-4F44-94F8-26526AE5593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60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F7891-0DDC-4A15-A8C3-ECE21BC9C5A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3674127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F7891-0DDC-4A15-A8C3-ECE21BC9C5A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7820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F7891-0DDC-4A15-A8C3-ECE21BC9C5A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221550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9F7891-0DDC-4A15-A8C3-ECE21BC9C5A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83C40-72C3-4F44-94F8-26526AE5593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02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9F7891-0DDC-4A15-A8C3-ECE21BC9C5AC}"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359370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F7891-0DDC-4A15-A8C3-ECE21BC9C5AC}"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126449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9F7891-0DDC-4A15-A8C3-ECE21BC9C5AC}"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281570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89F7891-0DDC-4A15-A8C3-ECE21BC9C5AC}" type="datetimeFigureOut">
              <a:rPr lang="en-US" smtClean="0"/>
              <a:t>2/26/2026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428699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89F7891-0DDC-4A15-A8C3-ECE21BC9C5AC}" type="datetimeFigureOut">
              <a:rPr lang="en-US" smtClean="0"/>
              <a:t>2/26/2026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483C40-72C3-4F44-94F8-26526AE55936}" type="slidenum">
              <a:rPr lang="en-US" smtClean="0"/>
              <a:t>‹#›</a:t>
            </a:fld>
            <a:endParaRPr lang="en-US"/>
          </a:p>
        </p:txBody>
      </p:sp>
    </p:spTree>
    <p:extLst>
      <p:ext uri="{BB962C8B-B14F-4D97-AF65-F5344CB8AC3E}">
        <p14:creationId xmlns:p14="http://schemas.microsoft.com/office/powerpoint/2010/main" val="272404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89F7891-0DDC-4A15-A8C3-ECE21BC9C5AC}"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83C40-72C3-4F44-94F8-26526AE55936}" type="slidenum">
              <a:rPr lang="en-US" smtClean="0"/>
              <a:t>‹#›</a:t>
            </a:fld>
            <a:endParaRPr lang="en-US"/>
          </a:p>
        </p:txBody>
      </p:sp>
    </p:spTree>
    <p:extLst>
      <p:ext uri="{BB962C8B-B14F-4D97-AF65-F5344CB8AC3E}">
        <p14:creationId xmlns:p14="http://schemas.microsoft.com/office/powerpoint/2010/main" val="296737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89F7891-0DDC-4A15-A8C3-ECE21BC9C5AC}" type="datetimeFigureOut">
              <a:rPr lang="en-US" smtClean="0"/>
              <a:t>2/26/2026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3483C40-72C3-4F44-94F8-26526AE5593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275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D270-9628-4664-B598-8A2951D37404}"/>
              </a:ext>
            </a:extLst>
          </p:cNvPr>
          <p:cNvSpPr>
            <a:spLocks noGrp="1"/>
          </p:cNvSpPr>
          <p:nvPr>
            <p:ph type="ctrTitle"/>
          </p:nvPr>
        </p:nvSpPr>
        <p:spPr>
          <a:xfrm>
            <a:off x="187569" y="1345809"/>
            <a:ext cx="11816861" cy="2883291"/>
          </a:xfrm>
        </p:spPr>
        <p:txBody>
          <a:bodyPr>
            <a:noAutofit/>
          </a:bodyPr>
          <a:lstStyle/>
          <a:p>
            <a:pPr algn="ctr"/>
            <a:r>
              <a:rPr lang="en-US" sz="4000" b="1" dirty="0">
                <a:solidFill>
                  <a:schemeClr val="tx1"/>
                </a:solidFill>
                <a:latin typeface="Times New Roman" panose="02020603050405020304" pitchFamily="18" charset="0"/>
                <a:cs typeface="Times New Roman" panose="02020603050405020304" pitchFamily="18" charset="0"/>
              </a:rPr>
              <a:t>HƯỚNG DẪN 42/HD-VKSTC</a:t>
            </a:r>
            <a:br>
              <a:rPr lang="en-US" sz="4000" b="1" dirty="0">
                <a:solidFill>
                  <a:schemeClr val="tx1"/>
                </a:solidFill>
                <a:latin typeface="Times New Roman" panose="02020603050405020304" pitchFamily="18" charset="0"/>
                <a:cs typeface="Times New Roman" panose="02020603050405020304" pitchFamily="18" charset="0"/>
              </a:rPr>
            </a:br>
            <a:r>
              <a:rPr lang="en-US" sz="4000" b="1" dirty="0">
                <a:solidFill>
                  <a:schemeClr val="tx1"/>
                </a:solidFill>
                <a:latin typeface="Times New Roman" panose="02020603050405020304" pitchFamily="18" charset="0"/>
                <a:cs typeface="Times New Roman" panose="02020603050405020304" pitchFamily="18" charset="0"/>
              </a:rPr>
              <a:t>Quy </a:t>
            </a:r>
            <a:r>
              <a:rPr lang="en-US" sz="4000" b="1" dirty="0" err="1">
                <a:solidFill>
                  <a:schemeClr val="tx1"/>
                </a:solidFill>
                <a:latin typeface="Times New Roman" panose="02020603050405020304" pitchFamily="18" charset="0"/>
                <a:cs typeface="Times New Roman" panose="02020603050405020304" pitchFamily="18" charset="0"/>
              </a:rPr>
              <a:t>trình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khởi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kiện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vụ</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sự</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vệ</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quyền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sự</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chủ</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nhóm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dễ</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bị</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tổn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thương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hoặc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vệ</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lợi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ích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trong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ngành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Kiểm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trong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thời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gian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thực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hiện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điểm</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960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0E3AF-75BE-E7BD-05FC-55CAA712E8CA}"/>
              </a:ext>
            </a:extLst>
          </p:cNvPr>
          <p:cNvSpPr>
            <a:spLocks noGrp="1"/>
          </p:cNvSpPr>
          <p:nvPr>
            <p:ph type="title"/>
          </p:nvPr>
        </p:nvSpPr>
        <p:spPr>
          <a:xfrm>
            <a:off x="1097280" y="286603"/>
            <a:ext cx="10026245" cy="2627419"/>
          </a:xfrm>
        </p:spPr>
        <p:txBody>
          <a:bodyPr>
            <a:normAutofit/>
          </a:bodyPr>
          <a:lstStyle/>
          <a:p>
            <a:pPr algn="just"/>
            <a:r>
              <a:rPr lang="en-US" sz="3600" dirty="0">
                <a:latin typeface="Times New Roman" panose="02020603050405020304" pitchFamily="18" charset="0"/>
                <a:cs typeface="Times New Roman" panose="02020603050405020304" pitchFamily="18" charset="0"/>
              </a:rPr>
              <a:t>- Trường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minh</a:t>
            </a:r>
            <a:br>
              <a:rPr lang="en-US" sz="3600" dirty="0">
                <a:latin typeface="Times New Roman" panose="02020603050405020304" pitchFamily="18" charset="0"/>
                <a:cs typeface="Times New Roman" panose="02020603050405020304" pitchFamily="18" charset="0"/>
              </a:rPr>
            </a:br>
            <a:endParaRPr lang="vi-VN" sz="3600"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DC6204-1B75-AD2C-0B50-7C5B7D595500}"/>
              </a:ext>
            </a:extLst>
          </p:cNvPr>
          <p:cNvSpPr txBox="1">
            <a:spLocks/>
          </p:cNvSpPr>
          <p:nvPr/>
        </p:nvSpPr>
        <p:spPr>
          <a:xfrm>
            <a:off x="1152545" y="2342997"/>
            <a:ext cx="9915713" cy="217200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latin typeface="Times New Roman" panose="02020603050405020304" pitchFamily="18" charset="0"/>
                <a:cs typeface="Times New Roman" panose="02020603050405020304" pitchFamily="18" charset="0"/>
              </a:rPr>
              <a:t>- Khi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KSV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bổ</a:t>
            </a:r>
            <a:r>
              <a:rPr lang="en-US" sz="3600" dirty="0">
                <a:latin typeface="Times New Roman" panose="02020603050405020304" pitchFamily="18" charset="0"/>
                <a:cs typeface="Times New Roman" panose="02020603050405020304" pitchFamily="18" charset="0"/>
              </a:rPr>
              <a:t> sung,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r>
              <a:rPr lang="en-US" sz="3600" dirty="0">
                <a:latin typeface="Times New Roman" panose="02020603050405020304" pitchFamily="18" charset="0"/>
                <a:cs typeface="Times New Roman" panose="02020603050405020304" pitchFamily="18" charset="0"/>
              </a:rPr>
              <a:t> do,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endParaRPr lang="vi-VN" sz="36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D7130E5F-ADE1-2C12-0809-7EBDEAE1B5EB}"/>
              </a:ext>
            </a:extLst>
          </p:cNvPr>
          <p:cNvSpPr txBox="1">
            <a:spLocks/>
          </p:cNvSpPr>
          <p:nvPr/>
        </p:nvSpPr>
        <p:spPr>
          <a:xfrm>
            <a:off x="1097278" y="4399391"/>
            <a:ext cx="9915713" cy="217200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latin typeface="Times New Roman" panose="02020603050405020304" pitchFamily="18" charset="0"/>
                <a:cs typeface="Times New Roman" panose="02020603050405020304" pitchFamily="18" charset="0"/>
              </a:rPr>
              <a:t>- KSV </a:t>
            </a:r>
            <a:r>
              <a:rPr lang="en-US" sz="3600" dirty="0" err="1">
                <a:latin typeface="Times New Roman" panose="02020603050405020304" pitchFamily="18" charset="0"/>
                <a:cs typeface="Times New Roman" panose="02020603050405020304" pitchFamily="18" charset="0"/>
              </a:rPr>
              <a:t>thu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4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64F3-DE45-A1AB-83A2-5DF05F4340E1}"/>
              </a:ext>
            </a:extLst>
          </p:cNvPr>
          <p:cNvSpPr>
            <a:spLocks noGrp="1"/>
          </p:cNvSpPr>
          <p:nvPr>
            <p:ph type="title"/>
          </p:nvPr>
        </p:nvSpPr>
        <p:spPr>
          <a:xfrm>
            <a:off x="1097280" y="286603"/>
            <a:ext cx="10058400" cy="1371375"/>
          </a:xfrm>
        </p:spPr>
        <p:txBody>
          <a:bodyPr>
            <a:normAutofit/>
          </a:bodyPr>
          <a:lstStyle/>
          <a:p>
            <a:pPr algn="just"/>
            <a:r>
              <a:rPr lang="en-US" sz="4000" dirty="0">
                <a:solidFill>
                  <a:schemeClr val="tx1"/>
                </a:solidFill>
                <a:latin typeface="Times New Roman" panose="02020603050405020304" pitchFamily="18" charset="0"/>
                <a:cs typeface="Times New Roman" panose="02020603050405020304" pitchFamily="18" charset="0"/>
              </a:rPr>
              <a:t>3. Các </a:t>
            </a:r>
            <a:r>
              <a:rPr lang="en-US" sz="4000" dirty="0" err="1">
                <a:solidFill>
                  <a:schemeClr val="tx1"/>
                </a:solidFill>
                <a:latin typeface="Times New Roman" panose="02020603050405020304" pitchFamily="18" charset="0"/>
                <a:cs typeface="Times New Roman" panose="02020603050405020304" pitchFamily="18" charset="0"/>
              </a:rPr>
              <a:t>vấn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thập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cứ</a:t>
            </a:r>
            <a:endParaRPr lang="vi-VN" sz="4000" dirty="0">
              <a:solidFill>
                <a:schemeClr val="tx1"/>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8ED4537-53E5-1B42-72E7-8C6E5CDB0308}"/>
              </a:ext>
            </a:extLst>
          </p:cNvPr>
          <p:cNvSpPr txBox="1">
            <a:spLocks/>
          </p:cNvSpPr>
          <p:nvPr/>
        </p:nvSpPr>
        <p:spPr>
          <a:xfrm>
            <a:off x="1036320" y="1657979"/>
            <a:ext cx="10058400" cy="74357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tx1"/>
                </a:solidFill>
                <a:latin typeface="Times New Roman" panose="02020603050405020304" pitchFamily="18" charset="0"/>
                <a:cs typeface="Times New Roman" panose="02020603050405020304" pitchFamily="18" charset="0"/>
              </a:rPr>
              <a:t>Thông tin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chủ</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hành</a:t>
            </a:r>
            <a:r>
              <a:rPr lang="en-US" sz="3600" dirty="0">
                <a:solidFill>
                  <a:schemeClr val="tx1"/>
                </a:solidFill>
                <a:latin typeface="Times New Roman" panose="02020603050405020304" pitchFamily="18" charset="0"/>
                <a:cs typeface="Times New Roman" panose="02020603050405020304" pitchFamily="18" charset="0"/>
              </a:rPr>
              <a:t> vi </a:t>
            </a:r>
            <a:r>
              <a:rPr lang="en-US" sz="3600" dirty="0" err="1">
                <a:solidFill>
                  <a:schemeClr val="tx1"/>
                </a:solidFill>
                <a:latin typeface="Times New Roman" panose="02020603050405020304" pitchFamily="18" charset="0"/>
                <a:cs typeface="Times New Roman" panose="02020603050405020304" pitchFamily="18" charset="0"/>
              </a:rPr>
              <a:t>trái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pháp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luật</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836B0382-232E-19C3-6FAB-C6D63A49925F}"/>
              </a:ext>
            </a:extLst>
          </p:cNvPr>
          <p:cNvSpPr txBox="1">
            <a:spLocks/>
          </p:cNvSpPr>
          <p:nvPr/>
        </p:nvSpPr>
        <p:spPr>
          <a:xfrm>
            <a:off x="1066800" y="2074485"/>
            <a:ext cx="10058400" cy="13713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err="1">
                <a:solidFill>
                  <a:schemeClr val="tx1"/>
                </a:solidFill>
                <a:latin typeface="Times New Roman" panose="02020603050405020304" pitchFamily="18" charset="0"/>
                <a:cs typeface="Times New Roman" panose="02020603050405020304" pitchFamily="18" charset="0"/>
              </a:rPr>
              <a:t>Hành</a:t>
            </a:r>
            <a:r>
              <a:rPr lang="en-US" sz="3600" dirty="0">
                <a:solidFill>
                  <a:schemeClr val="tx1"/>
                </a:solidFill>
                <a:latin typeface="Times New Roman" panose="02020603050405020304" pitchFamily="18" charset="0"/>
                <a:cs typeface="Times New Roman" panose="02020603050405020304" pitchFamily="18" charset="0"/>
              </a:rPr>
              <a:t> vi </a:t>
            </a:r>
            <a:r>
              <a:rPr lang="en-US" sz="3600" dirty="0" err="1">
                <a:solidFill>
                  <a:schemeClr val="tx1"/>
                </a:solidFill>
                <a:latin typeface="Times New Roman" panose="02020603050405020304" pitchFamily="18" charset="0"/>
                <a:cs typeface="Times New Roman" panose="02020603050405020304" pitchFamily="18" charset="0"/>
              </a:rPr>
              <a:t>trái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pháp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luật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xâm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phạm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quyền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chủ</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nhóm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dễ</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tổn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hoặc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FC0AC4-2B4D-95AA-E161-A0CC05A8954D}"/>
              </a:ext>
            </a:extLst>
          </p:cNvPr>
          <p:cNvSpPr txBox="1">
            <a:spLocks/>
          </p:cNvSpPr>
          <p:nvPr/>
        </p:nvSpPr>
        <p:spPr>
          <a:xfrm>
            <a:off x="1066800" y="2669263"/>
            <a:ext cx="10058400" cy="13713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tx1"/>
                </a:solidFill>
                <a:latin typeface="Times New Roman" panose="02020603050405020304" pitchFamily="18" charset="0"/>
                <a:cs typeface="Times New Roman" panose="02020603050405020304" pitchFamily="18" charset="0"/>
              </a:rPr>
              <a:t>Hậu </a:t>
            </a:r>
            <a:r>
              <a:rPr lang="en-US" sz="3600" dirty="0" err="1">
                <a:solidFill>
                  <a:schemeClr val="tx1"/>
                </a:solidFill>
                <a:latin typeface="Times New Roman" panose="02020603050405020304" pitchFamily="18" charset="0"/>
                <a:cs typeface="Times New Roman" panose="02020603050405020304" pitchFamily="18" charset="0"/>
              </a:rPr>
              <a:t>quả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thiệt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hại</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7C22675-F8C7-5224-2053-835404E1F087}"/>
              </a:ext>
            </a:extLst>
          </p:cNvPr>
          <p:cNvSpPr txBox="1">
            <a:spLocks/>
          </p:cNvSpPr>
          <p:nvPr/>
        </p:nvSpPr>
        <p:spPr>
          <a:xfrm>
            <a:off x="1066800" y="3713566"/>
            <a:ext cx="10058400" cy="13713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tx1"/>
                </a:solidFill>
                <a:latin typeface="Times New Roman" panose="02020603050405020304" pitchFamily="18" charset="0"/>
                <a:cs typeface="Times New Roman" panose="02020603050405020304" pitchFamily="18" charset="0"/>
              </a:rPr>
              <a:t>Quan </a:t>
            </a:r>
            <a:r>
              <a:rPr lang="en-US" sz="3600" dirty="0" err="1">
                <a:solidFill>
                  <a:schemeClr val="tx1"/>
                </a:solidFill>
                <a:latin typeface="Times New Roman" panose="02020603050405020304" pitchFamily="18" charset="0"/>
                <a:cs typeface="Times New Roman" panose="02020603050405020304" pitchFamily="18" charset="0"/>
              </a:rPr>
              <a:t>hệ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hành</a:t>
            </a:r>
            <a:r>
              <a:rPr lang="en-US" sz="3600" dirty="0">
                <a:solidFill>
                  <a:schemeClr val="tx1"/>
                </a:solidFill>
                <a:latin typeface="Times New Roman" panose="02020603050405020304" pitchFamily="18" charset="0"/>
                <a:cs typeface="Times New Roman" panose="02020603050405020304" pitchFamily="18" charset="0"/>
              </a:rPr>
              <a:t> vi </a:t>
            </a:r>
            <a:r>
              <a:rPr lang="en-US" sz="3600" dirty="0" err="1">
                <a:solidFill>
                  <a:schemeClr val="tx1"/>
                </a:solidFill>
                <a:latin typeface="Times New Roman" panose="02020603050405020304" pitchFamily="18" charset="0"/>
                <a:cs typeface="Times New Roman" panose="02020603050405020304" pitchFamily="18" charset="0"/>
              </a:rPr>
              <a:t>vi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phạm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thực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thiệt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hại</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6CA71DA-7813-4BAA-B147-4A5D4A2D81F1}"/>
              </a:ext>
            </a:extLst>
          </p:cNvPr>
          <p:cNvSpPr txBox="1">
            <a:spLocks/>
          </p:cNvSpPr>
          <p:nvPr/>
        </p:nvSpPr>
        <p:spPr>
          <a:xfrm>
            <a:off x="1097280" y="4860279"/>
            <a:ext cx="10058400" cy="86728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err="1">
                <a:solidFill>
                  <a:schemeClr val="tx1"/>
                </a:solidFill>
                <a:latin typeface="Times New Roman" panose="02020603050405020304" pitchFamily="18" charset="0"/>
                <a:cs typeface="Times New Roman" panose="02020603050405020304" pitchFamily="18" charset="0"/>
              </a:rPr>
              <a:t>Lỗi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chủ</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hành</a:t>
            </a:r>
            <a:r>
              <a:rPr lang="en-US" sz="3600" dirty="0">
                <a:solidFill>
                  <a:schemeClr val="tx1"/>
                </a:solidFill>
                <a:latin typeface="Times New Roman" panose="02020603050405020304" pitchFamily="18" charset="0"/>
                <a:cs typeface="Times New Roman" panose="02020603050405020304" pitchFamily="18" charset="0"/>
              </a:rPr>
              <a:t> vi </a:t>
            </a:r>
            <a:r>
              <a:rPr lang="en-US" sz="3600" dirty="0" err="1">
                <a:solidFill>
                  <a:schemeClr val="tx1"/>
                </a:solidFill>
                <a:latin typeface="Times New Roman" panose="02020603050405020304" pitchFamily="18" charset="0"/>
                <a:cs typeface="Times New Roman" panose="02020603050405020304" pitchFamily="18" charset="0"/>
              </a:rPr>
              <a:t>xâm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phạm</a:t>
            </a:r>
            <a:endParaRPr lang="vi-VN"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6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037E-5FC1-B1BC-75A0-F522C7CA748B}"/>
              </a:ext>
            </a:extLst>
          </p:cNvPr>
          <p:cNvSpPr>
            <a:spLocks noGrp="1"/>
          </p:cNvSpPr>
          <p:nvPr>
            <p:ph type="title"/>
          </p:nvPr>
        </p:nvSpPr>
        <p:spPr>
          <a:xfrm>
            <a:off x="1097281" y="286604"/>
            <a:ext cx="10387986" cy="889053"/>
          </a:xfrm>
        </p:spPr>
        <p:txBody>
          <a:bodyPr>
            <a:normAutofit/>
          </a:bodyPr>
          <a:lstStyle/>
          <a:p>
            <a:pPr algn="just"/>
            <a:r>
              <a:rPr lang="en-US" sz="4000" dirty="0">
                <a:solidFill>
                  <a:schemeClr val="tx1"/>
                </a:solidFill>
                <a:latin typeface="Times New Roman" panose="02020603050405020304" pitchFamily="18" charset="0"/>
                <a:cs typeface="Times New Roman" panose="02020603050405020304" pitchFamily="18" charset="0"/>
              </a:rPr>
              <a:t>4. Tiến </a:t>
            </a:r>
            <a:r>
              <a:rPr lang="en-US" sz="4000" dirty="0" err="1">
                <a:solidFill>
                  <a:schemeClr val="tx1"/>
                </a:solidFill>
                <a:latin typeface="Times New Roman" panose="02020603050405020304" pitchFamily="18" charset="0"/>
                <a:cs typeface="Times New Roman" panose="02020603050405020304" pitchFamily="18" charset="0"/>
              </a:rPr>
              <a:t>hành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thập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cứ</a:t>
            </a:r>
            <a:endParaRPr lang="vi-VN" sz="40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1A1C1D0-32DA-9A89-D2F4-72283064198C}"/>
              </a:ext>
            </a:extLst>
          </p:cNvPr>
          <p:cNvSpPr txBox="1"/>
          <p:nvPr/>
        </p:nvSpPr>
        <p:spPr>
          <a:xfrm>
            <a:off x="1248926" y="1339837"/>
            <a:ext cx="9694147" cy="1754326"/>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Đảm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duyệt</a:t>
            </a:r>
            <a:endParaRPr lang="vi-VN" sz="3600" dirty="0"/>
          </a:p>
        </p:txBody>
      </p:sp>
      <p:sp>
        <p:nvSpPr>
          <p:cNvPr id="6" name="TextBox 5">
            <a:extLst>
              <a:ext uri="{FF2B5EF4-FFF2-40B4-BE49-F238E27FC236}">
                <a16:creationId xmlns:a16="http://schemas.microsoft.com/office/drawing/2014/main" id="{8A7A5307-070A-F2FE-BF59-B55FC642B9DC}"/>
              </a:ext>
            </a:extLst>
          </p:cNvPr>
          <p:cNvSpPr txBox="1"/>
          <p:nvPr/>
        </p:nvSpPr>
        <p:spPr>
          <a:xfrm>
            <a:off x="1238460" y="3108347"/>
            <a:ext cx="9856260" cy="1754326"/>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8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16 Thông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09/2025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mẫu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03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18 ban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kèm</a:t>
            </a:r>
            <a:r>
              <a:rPr lang="en-US" sz="3600" dirty="0">
                <a:latin typeface="Times New Roman" panose="02020603050405020304" pitchFamily="18" charset="0"/>
                <a:cs typeface="Times New Roman" panose="02020603050405020304" pitchFamily="18" charset="0"/>
              </a:rPr>
              <a:t> Thông </a:t>
            </a:r>
            <a:r>
              <a:rPr lang="en-US" sz="3600" dirty="0" err="1">
                <a:latin typeface="Times New Roman" panose="02020603050405020304" pitchFamily="18" charset="0"/>
                <a:cs typeface="Times New Roman" panose="02020603050405020304" pitchFamily="18" charset="0"/>
              </a:rPr>
              <a:t>tư</a:t>
            </a:r>
            <a:endParaRPr lang="vi-VN" sz="3600" dirty="0"/>
          </a:p>
        </p:txBody>
      </p:sp>
    </p:spTree>
    <p:extLst>
      <p:ext uri="{BB962C8B-B14F-4D97-AF65-F5344CB8AC3E}">
        <p14:creationId xmlns:p14="http://schemas.microsoft.com/office/powerpoint/2010/main" val="286991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8C7A-2669-859B-88BC-1C5DCD34450F}"/>
              </a:ext>
            </a:extLst>
          </p:cNvPr>
          <p:cNvSpPr>
            <a:spLocks noGrp="1"/>
          </p:cNvSpPr>
          <p:nvPr>
            <p:ph type="title"/>
          </p:nvPr>
        </p:nvSpPr>
        <p:spPr/>
        <p:txBody>
          <a:bodyPr/>
          <a:lstStyle/>
          <a:p>
            <a:r>
              <a:rPr lang="en-US" dirty="0"/>
              <a:t>`</a:t>
            </a:r>
            <a:endParaRPr lang="vi-VN" dirty="0"/>
          </a:p>
        </p:txBody>
      </p:sp>
      <p:pic>
        <p:nvPicPr>
          <p:cNvPr id="6" name="Picture 5" descr="A paper with text on it&#10;&#10;AI-generated content may be incorrect.">
            <a:extLst>
              <a:ext uri="{FF2B5EF4-FFF2-40B4-BE49-F238E27FC236}">
                <a16:creationId xmlns:a16="http://schemas.microsoft.com/office/drawing/2014/main" id="{41F9EB36-4D3D-FC72-879B-1FDE1008D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435" y="0"/>
            <a:ext cx="5411129" cy="6858000"/>
          </a:xfrm>
          <a:prstGeom prst="rect">
            <a:avLst/>
          </a:prstGeom>
        </p:spPr>
      </p:pic>
    </p:spTree>
    <p:extLst>
      <p:ext uri="{BB962C8B-B14F-4D97-AF65-F5344CB8AC3E}">
        <p14:creationId xmlns:p14="http://schemas.microsoft.com/office/powerpoint/2010/main" val="17397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91A7-30BF-3D4D-1A9B-0DD76023FE68}"/>
              </a:ext>
            </a:extLst>
          </p:cNvPr>
          <p:cNvSpPr>
            <a:spLocks noGrp="1"/>
          </p:cNvSpPr>
          <p:nvPr>
            <p:ph type="title"/>
          </p:nvPr>
        </p:nvSpPr>
        <p:spPr>
          <a:xfrm>
            <a:off x="1097280" y="286603"/>
            <a:ext cx="10058400" cy="1260843"/>
          </a:xfrm>
        </p:spPr>
        <p:txBody>
          <a:bodyPr>
            <a:normAutofit/>
          </a:bodyPr>
          <a:lstStyle/>
          <a:p>
            <a:pPr algn="just"/>
            <a:r>
              <a:rPr lang="en-US" sz="4000" dirty="0">
                <a:solidFill>
                  <a:schemeClr val="tx1"/>
                </a:solidFill>
                <a:latin typeface="Times New Roman" panose="02020603050405020304" pitchFamily="18" charset="0"/>
                <a:cs typeface="Times New Roman" panose="02020603050405020304" pitchFamily="18" charset="0"/>
              </a:rPr>
              <a:t>5. </a:t>
            </a:r>
            <a:r>
              <a:rPr lang="en-US" sz="4000" dirty="0" err="1">
                <a:solidFill>
                  <a:schemeClr val="tx1"/>
                </a:solidFill>
                <a:latin typeface="Times New Roman" panose="02020603050405020304" pitchFamily="18" charset="0"/>
                <a:cs typeface="Times New Roman" panose="02020603050405020304" pitchFamily="18" charset="0"/>
              </a:rPr>
              <a:t>Đình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chỉ</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chấm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dứt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phục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hồi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việc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kiểm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minh</a:t>
            </a:r>
            <a:endParaRPr lang="vi-VN" sz="4000" dirty="0">
              <a:solidFill>
                <a:schemeClr val="tx1"/>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B2A2082-AA7D-182A-AB06-8B9C0E5181A3}"/>
              </a:ext>
            </a:extLst>
          </p:cNvPr>
          <p:cNvSpPr txBox="1">
            <a:spLocks/>
          </p:cNvSpPr>
          <p:nvPr/>
        </p:nvSpPr>
        <p:spPr>
          <a:xfrm>
            <a:off x="1097280" y="2260880"/>
            <a:ext cx="10058400" cy="25422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tx1"/>
                </a:solidFill>
                <a:latin typeface="Times New Roman" panose="02020603050405020304" pitchFamily="18" charset="0"/>
                <a:cs typeface="Times New Roman" panose="02020603050405020304" pitchFamily="18" charset="0"/>
              </a:rPr>
              <a:t>Quy </a:t>
            </a:r>
            <a:r>
              <a:rPr lang="en-US" sz="3600" dirty="0" err="1">
                <a:solidFill>
                  <a:schemeClr val="tx1"/>
                </a:solidFill>
                <a:latin typeface="Times New Roman" panose="02020603050405020304" pitchFamily="18" charset="0"/>
                <a:cs typeface="Times New Roman" panose="02020603050405020304" pitchFamily="18" charset="0"/>
              </a:rPr>
              <a:t>định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Điều</a:t>
            </a:r>
            <a:r>
              <a:rPr lang="en-US" sz="3600" dirty="0">
                <a:solidFill>
                  <a:schemeClr val="tx1"/>
                </a:solidFill>
                <a:latin typeface="Times New Roman" panose="02020603050405020304" pitchFamily="18" charset="0"/>
                <a:cs typeface="Times New Roman" panose="02020603050405020304" pitchFamily="18" charset="0"/>
              </a:rPr>
              <a:t> 12 </a:t>
            </a:r>
            <a:r>
              <a:rPr lang="en-US" sz="3600" dirty="0" err="1">
                <a:solidFill>
                  <a:schemeClr val="tx1"/>
                </a:solidFill>
                <a:latin typeface="Times New Roman" panose="02020603050405020304" pitchFamily="18" charset="0"/>
                <a:cs typeface="Times New Roman" panose="02020603050405020304" pitchFamily="18" charset="0"/>
              </a:rPr>
              <a:t>Nghị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quyết</a:t>
            </a:r>
            <a:r>
              <a:rPr lang="en-US" sz="3600" dirty="0">
                <a:solidFill>
                  <a:schemeClr val="tx1"/>
                </a:solidFill>
                <a:latin typeface="Times New Roman" panose="02020603050405020304" pitchFamily="18" charset="0"/>
                <a:cs typeface="Times New Roman" panose="02020603050405020304" pitchFamily="18" charset="0"/>
              </a:rPr>
              <a:t> 205</a:t>
            </a:r>
          </a:p>
          <a:p>
            <a:pPr algn="just"/>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Trong </a:t>
            </a:r>
            <a:r>
              <a:rPr lang="en-US" sz="3600" dirty="0" err="1">
                <a:solidFill>
                  <a:schemeClr val="tx1"/>
                </a:solidFill>
                <a:latin typeface="Times New Roman" panose="02020603050405020304" pitchFamily="18" charset="0"/>
                <a:cs typeface="Times New Roman" panose="02020603050405020304" pitchFamily="18" charset="0"/>
              </a:rPr>
              <a:t>thời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định</a:t>
            </a:r>
            <a:r>
              <a:rPr lang="en-US" sz="3600" dirty="0">
                <a:solidFill>
                  <a:schemeClr val="tx1"/>
                </a:solidFill>
                <a:latin typeface="Times New Roman" panose="02020603050405020304" pitchFamily="18" charset="0"/>
                <a:cs typeface="Times New Roman" panose="02020603050405020304" pitchFamily="18" charset="0"/>
              </a:rPr>
              <a:t>, KSV </a:t>
            </a:r>
            <a:r>
              <a:rPr lang="en-US" sz="3600" dirty="0" err="1">
                <a:solidFill>
                  <a:schemeClr val="tx1"/>
                </a:solidFill>
                <a:latin typeface="Times New Roman" panose="02020603050405020304" pitchFamily="18" charset="0"/>
                <a:cs typeface="Times New Roman" panose="02020603050405020304" pitchFamily="18" charset="0"/>
              </a:rPr>
              <a:t>phải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xuất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Mẫu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11/HD-DSIC </a:t>
            </a:r>
            <a:r>
              <a:rPr lang="en-US" sz="3600" dirty="0" err="1">
                <a:solidFill>
                  <a:schemeClr val="tx1"/>
                </a:solidFill>
                <a:latin typeface="Times New Roman" panose="02020603050405020304" pitchFamily="18" charset="0"/>
                <a:cs typeface="Times New Roman" panose="02020603050405020304" pitchFamily="18" charset="0"/>
              </a:rPr>
              <a:t>trình</a:t>
            </a:r>
            <a:r>
              <a:rPr lang="en-US" sz="3600" dirty="0">
                <a:solidFill>
                  <a:schemeClr val="tx1"/>
                </a:solidFill>
                <a:latin typeface="Times New Roman" panose="02020603050405020304" pitchFamily="18" charset="0"/>
                <a:cs typeface="Times New Roman" panose="02020603050405020304" pitchFamily="18" charset="0"/>
              </a:rPr>
              <a:t> Viện </a:t>
            </a:r>
            <a:r>
              <a:rPr lang="en-US" sz="3600" dirty="0" err="1">
                <a:solidFill>
                  <a:schemeClr val="tx1"/>
                </a:solidFill>
                <a:latin typeface="Times New Roman" panose="02020603050405020304" pitchFamily="18" charset="0"/>
                <a:cs typeface="Times New Roman" panose="02020603050405020304" pitchFamily="18" charset="0"/>
              </a:rPr>
              <a:t>trưởng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xét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ký</a:t>
            </a:r>
            <a:r>
              <a:rPr lang="en-US" sz="3600" dirty="0">
                <a:solidFill>
                  <a:schemeClr val="tx1"/>
                </a:solidFill>
                <a:latin typeface="Times New Roman" panose="02020603050405020304" pitchFamily="18" charset="0"/>
                <a:cs typeface="Times New Roman" panose="02020603050405020304" pitchFamily="18" charset="0"/>
              </a:rPr>
              <a:t> ban </a:t>
            </a:r>
            <a:r>
              <a:rPr lang="en-US" sz="3600" dirty="0" err="1">
                <a:solidFill>
                  <a:schemeClr val="tx1"/>
                </a:solidFill>
                <a:latin typeface="Times New Roman" panose="02020603050405020304" pitchFamily="18" charset="0"/>
                <a:cs typeface="Times New Roman" panose="02020603050405020304" pitchFamily="18" charset="0"/>
              </a:rPr>
              <a:t>hành</a:t>
            </a:r>
            <a:endParaRPr lang="en-US" sz="3600" dirty="0">
              <a:solidFill>
                <a:schemeClr val="tx1"/>
              </a:solidFill>
              <a:latin typeface="Times New Roman" panose="02020603050405020304" pitchFamily="18" charset="0"/>
              <a:cs typeface="Times New Roman" panose="02020603050405020304" pitchFamily="18" charset="0"/>
            </a:endParaRPr>
          </a:p>
          <a:p>
            <a:endParaRPr lang="vi-VN"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15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5A83-AC86-FF4B-2968-BDAAAE6111C5}"/>
              </a:ext>
            </a:extLst>
          </p:cNvPr>
          <p:cNvSpPr>
            <a:spLocks noGrp="1"/>
          </p:cNvSpPr>
          <p:nvPr>
            <p:ph type="title"/>
          </p:nvPr>
        </p:nvSpPr>
        <p:spPr>
          <a:xfrm>
            <a:off x="1097280" y="286603"/>
            <a:ext cx="10058400" cy="1311085"/>
          </a:xfrm>
        </p:spPr>
        <p:txBody>
          <a:bodyPr>
            <a:normAutofit/>
          </a:bodyPr>
          <a:lstStyle/>
          <a:p>
            <a:pPr algn="just"/>
            <a:r>
              <a:rPr lang="en-US" sz="4000" dirty="0">
                <a:solidFill>
                  <a:schemeClr val="tx1"/>
                </a:solidFill>
                <a:latin typeface="Times New Roman" panose="02020603050405020304" pitchFamily="18" charset="0"/>
                <a:cs typeface="Times New Roman" panose="02020603050405020304" pitchFamily="18" charset="0"/>
              </a:rPr>
              <a:t>6. </a:t>
            </a:r>
            <a:r>
              <a:rPr lang="en-US" sz="4000" dirty="0" err="1">
                <a:solidFill>
                  <a:schemeClr val="tx1"/>
                </a:solidFill>
                <a:latin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đánh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xuất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hỗ</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khởi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kiện</a:t>
            </a:r>
            <a:endParaRPr lang="vi-VN" sz="4000" dirty="0">
              <a:solidFill>
                <a:schemeClr val="tx1"/>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935046F4-4CB6-EA3F-276A-9BC25863B7BE}"/>
              </a:ext>
            </a:extLst>
          </p:cNvPr>
          <p:cNvSpPr txBox="1">
            <a:spLocks/>
          </p:cNvSpPr>
          <p:nvPr/>
        </p:nvSpPr>
        <p:spPr>
          <a:xfrm>
            <a:off x="1066800" y="1597688"/>
            <a:ext cx="10058400" cy="131108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tx1"/>
                </a:solidFill>
                <a:latin typeface="Times New Roman" panose="02020603050405020304" pitchFamily="18" charset="0"/>
                <a:cs typeface="Times New Roman" panose="02020603050405020304" pitchFamily="18" charset="0"/>
              </a:rPr>
              <a:t>KSV </a:t>
            </a:r>
            <a:r>
              <a:rPr lang="en-US" sz="3600" dirty="0" err="1">
                <a:solidFill>
                  <a:schemeClr val="tx1"/>
                </a:solidFill>
                <a:latin typeface="Times New Roman" panose="02020603050405020304" pitchFamily="18" charset="0"/>
                <a:cs typeface="Times New Roman" panose="02020603050405020304" pitchFamily="18" charset="0"/>
              </a:rPr>
              <a:t>báo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xuất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Mẫu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11/HD-DSIC </a:t>
            </a:r>
            <a:r>
              <a:rPr lang="en-US" sz="3600" dirty="0" err="1">
                <a:solidFill>
                  <a:schemeClr val="tx1"/>
                </a:solidFill>
                <a:latin typeface="Times New Roman" panose="02020603050405020304" pitchFamily="18" charset="0"/>
                <a:cs typeface="Times New Roman" panose="02020603050405020304" pitchFamily="18" charset="0"/>
              </a:rPr>
              <a:t>trình</a:t>
            </a:r>
            <a:r>
              <a:rPr lang="en-US" sz="3600" dirty="0">
                <a:solidFill>
                  <a:schemeClr val="tx1"/>
                </a:solidFill>
                <a:latin typeface="Times New Roman" panose="02020603050405020304" pitchFamily="18" charset="0"/>
                <a:cs typeface="Times New Roman" panose="02020603050405020304" pitchFamily="18" charset="0"/>
              </a:rPr>
              <a:t> Viện </a:t>
            </a:r>
            <a:r>
              <a:rPr lang="en-US" sz="3600" dirty="0" err="1">
                <a:solidFill>
                  <a:schemeClr val="tx1"/>
                </a:solidFill>
                <a:latin typeface="Times New Roman" panose="02020603050405020304" pitchFamily="18" charset="0"/>
                <a:cs typeface="Times New Roman" panose="02020603050405020304" pitchFamily="18" charset="0"/>
              </a:rPr>
              <a:t>trưởng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xét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định</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endParaRPr lang="vi-VN"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506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BBC5-E193-E265-2092-5805FBCE08AD}"/>
              </a:ext>
            </a:extLst>
          </p:cNvPr>
          <p:cNvSpPr>
            <a:spLocks noGrp="1"/>
          </p:cNvSpPr>
          <p:nvPr>
            <p:ph type="title"/>
          </p:nvPr>
        </p:nvSpPr>
        <p:spPr>
          <a:xfrm>
            <a:off x="1097280" y="286604"/>
            <a:ext cx="10058400" cy="778521"/>
          </a:xfrm>
        </p:spPr>
        <p:txBody>
          <a:bodyPr>
            <a:normAutofit/>
          </a:bodyPr>
          <a:lstStyle/>
          <a:p>
            <a:r>
              <a:rPr lang="en-US" sz="4000" b="1" dirty="0">
                <a:latin typeface="Times New Roman" panose="02020603050405020304" pitchFamily="18" charset="0"/>
                <a:cs typeface="Times New Roman" panose="02020603050405020304" pitchFamily="18" charset="0"/>
              </a:rPr>
              <a:t>III.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hỗ</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khởi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kiện</a:t>
            </a:r>
            <a:endParaRPr lang="vi-VN" sz="4000"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86E00267-8166-780B-B9D5-E89E3E5BDFA2}"/>
              </a:ext>
            </a:extLst>
          </p:cNvPr>
          <p:cNvSpPr txBox="1">
            <a:spLocks/>
          </p:cNvSpPr>
          <p:nvPr/>
        </p:nvSpPr>
        <p:spPr>
          <a:xfrm>
            <a:off x="1097280" y="1162485"/>
            <a:ext cx="10058400" cy="12089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571500" indent="-571500">
              <a:buFontTx/>
              <a:buChar char="-"/>
            </a:pP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ngừa</a:t>
            </a:r>
            <a:endParaRPr lang="en-US" sz="4000" dirty="0">
              <a:latin typeface="Times New Roman" panose="02020603050405020304" pitchFamily="18" charset="0"/>
              <a:cs typeface="Times New Roman" panose="02020603050405020304" pitchFamily="18" charset="0"/>
            </a:endParaRPr>
          </a:p>
          <a:p>
            <a:pPr marL="571500" indent="-571500">
              <a:buFontTx/>
              <a:buChar char="-"/>
            </a:pPr>
            <a:r>
              <a:rPr lang="en-US" sz="4000" dirty="0" err="1">
                <a:latin typeface="Times New Roman" panose="02020603050405020304" pitchFamily="18" charset="0"/>
                <a:cs typeface="Times New Roman" panose="02020603050405020304" pitchFamily="18" charset="0"/>
              </a:rPr>
              <a:t>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2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034E-E812-49E9-F94F-1537A97ED60A}"/>
              </a:ext>
            </a:extLst>
          </p:cNvPr>
          <p:cNvSpPr>
            <a:spLocks noGrp="1"/>
          </p:cNvSpPr>
          <p:nvPr>
            <p:ph type="title"/>
          </p:nvPr>
        </p:nvSpPr>
        <p:spPr>
          <a:xfrm>
            <a:off x="1268730" y="858103"/>
            <a:ext cx="10058400" cy="875447"/>
          </a:xfrm>
        </p:spPr>
        <p:txBody>
          <a:bodyPr>
            <a:noAutofit/>
          </a:bodyPr>
          <a:lstStyle/>
          <a:p>
            <a:pPr algn="just"/>
            <a:r>
              <a:rPr lang="en-US" sz="2400" b="1" dirty="0">
                <a:latin typeface="Times New Roman" panose="02020603050405020304" pitchFamily="18" charset="0"/>
                <a:cs typeface="Times New Roman" panose="02020603050405020304" pitchFamily="18" charset="0"/>
              </a:rPr>
              <a:t>VIỆN KIỂM SÁT NHÂN DÂN TỈNH ĐỒNG NAI KIẾN NGHỊ BAN QUẢN LÝ DỰ ÁN KHU VỰC PHÚ RIỀNG ĐỐI VỚI DỰ ÁN XÂY DỰNG 1,6KM ĐƯỜNG VÀO KHU CÔNG NGHIỆP LONG TÂN KÉO DÀI 5 NĂM GÂY Ô NHIỄM MÔI TRƯỜNG VÀ ẢNH HƯỞNG ĐẾN ĐỜI SỐNG NHÂN DÂN</a:t>
            </a:r>
          </a:p>
        </p:txBody>
      </p:sp>
      <p:pic>
        <p:nvPicPr>
          <p:cNvPr id="8" name="Picture 7">
            <a:extLst>
              <a:ext uri="{FF2B5EF4-FFF2-40B4-BE49-F238E27FC236}">
                <a16:creationId xmlns:a16="http://schemas.microsoft.com/office/drawing/2014/main" id="{773C552E-401F-BECA-C9BD-B15FF5109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520" y="1614102"/>
            <a:ext cx="3652480" cy="5155751"/>
          </a:xfrm>
          <a:prstGeom prst="rect">
            <a:avLst/>
          </a:prstGeom>
        </p:spPr>
      </p:pic>
      <p:pic>
        <p:nvPicPr>
          <p:cNvPr id="10" name="Picture 9">
            <a:extLst>
              <a:ext uri="{FF2B5EF4-FFF2-40B4-BE49-F238E27FC236}">
                <a16:creationId xmlns:a16="http://schemas.microsoft.com/office/drawing/2014/main" id="{921E6575-0856-B65E-73B1-5851FF828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930" y="1666875"/>
            <a:ext cx="3634445" cy="5124450"/>
          </a:xfrm>
          <a:prstGeom prst="rect">
            <a:avLst/>
          </a:prstGeom>
        </p:spPr>
      </p:pic>
    </p:spTree>
    <p:extLst>
      <p:ext uri="{BB962C8B-B14F-4D97-AF65-F5344CB8AC3E}">
        <p14:creationId xmlns:p14="http://schemas.microsoft.com/office/powerpoint/2010/main" val="1762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D049-4402-184D-C557-CC1055D8C193}"/>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E8531ADC-7364-8164-5A02-B4ED5FB3B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12" y="642937"/>
            <a:ext cx="4509478" cy="5928460"/>
          </a:xfrm>
          <a:prstGeom prst="rect">
            <a:avLst/>
          </a:prstGeom>
        </p:spPr>
      </p:pic>
      <p:pic>
        <p:nvPicPr>
          <p:cNvPr id="6" name="Picture 5">
            <a:extLst>
              <a:ext uri="{FF2B5EF4-FFF2-40B4-BE49-F238E27FC236}">
                <a16:creationId xmlns:a16="http://schemas.microsoft.com/office/drawing/2014/main" id="{714B3666-A14B-3A14-7633-E9FF0BF49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642937"/>
            <a:ext cx="4667250" cy="6059897"/>
          </a:xfrm>
          <a:prstGeom prst="rect">
            <a:avLst/>
          </a:prstGeom>
        </p:spPr>
      </p:pic>
    </p:spTree>
    <p:extLst>
      <p:ext uri="{BB962C8B-B14F-4D97-AF65-F5344CB8AC3E}">
        <p14:creationId xmlns:p14="http://schemas.microsoft.com/office/powerpoint/2010/main" val="53272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ltUpDiag">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6AD5-39D7-0A3F-18F8-EA48A60007B4}"/>
              </a:ext>
            </a:extLst>
          </p:cNvPr>
          <p:cNvSpPr>
            <a:spLocks noGrp="1"/>
          </p:cNvSpPr>
          <p:nvPr>
            <p:ph type="title"/>
          </p:nvPr>
        </p:nvSpPr>
        <p:spPr/>
        <p:txBody>
          <a:bodyPr/>
          <a:lstStyle/>
          <a:p>
            <a:endParaRPr lang="en-US" dirty="0"/>
          </a:p>
        </p:txBody>
      </p:sp>
      <p:pic>
        <p:nvPicPr>
          <p:cNvPr id="10" name="Picture 9">
            <a:extLst>
              <a:ext uri="{FF2B5EF4-FFF2-40B4-BE49-F238E27FC236}">
                <a16:creationId xmlns:a16="http://schemas.microsoft.com/office/drawing/2014/main" id="{A3A3E958-7280-DFD1-C96E-B3BD28A21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66" y="1011981"/>
            <a:ext cx="3719856" cy="5247334"/>
          </a:xfrm>
          <a:prstGeom prst="rect">
            <a:avLst/>
          </a:prstGeom>
        </p:spPr>
      </p:pic>
      <p:pic>
        <p:nvPicPr>
          <p:cNvPr id="12" name="Picture 11">
            <a:extLst>
              <a:ext uri="{FF2B5EF4-FFF2-40B4-BE49-F238E27FC236}">
                <a16:creationId xmlns:a16="http://schemas.microsoft.com/office/drawing/2014/main" id="{46FF95A6-405A-4678-5905-A2DFF1C78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309" y="1023935"/>
            <a:ext cx="3711382" cy="5235380"/>
          </a:xfrm>
          <a:prstGeom prst="rect">
            <a:avLst/>
          </a:prstGeom>
        </p:spPr>
      </p:pic>
      <p:pic>
        <p:nvPicPr>
          <p:cNvPr id="14" name="Picture 13">
            <a:extLst>
              <a:ext uri="{FF2B5EF4-FFF2-40B4-BE49-F238E27FC236}">
                <a16:creationId xmlns:a16="http://schemas.microsoft.com/office/drawing/2014/main" id="{57559A50-1D13-EE94-A501-86F2AFF7A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151" y="1011981"/>
            <a:ext cx="3711383" cy="5247334"/>
          </a:xfrm>
          <a:prstGeom prst="rect">
            <a:avLst/>
          </a:prstGeom>
        </p:spPr>
      </p:pic>
    </p:spTree>
    <p:extLst>
      <p:ext uri="{BB962C8B-B14F-4D97-AF65-F5344CB8AC3E}">
        <p14:creationId xmlns:p14="http://schemas.microsoft.com/office/powerpoint/2010/main" val="137171585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A0848DB-FA14-4C7C-9DB7-F14124ECC96B}"/>
              </a:ext>
            </a:extLst>
          </p:cNvPr>
          <p:cNvSpPr>
            <a:spLocks noGrp="1"/>
          </p:cNvSpPr>
          <p:nvPr>
            <p:ph type="title"/>
          </p:nvPr>
        </p:nvSpPr>
        <p:spPr>
          <a:xfrm>
            <a:off x="492370" y="605896"/>
            <a:ext cx="3219010" cy="5646208"/>
          </a:xfrm>
        </p:spPr>
        <p:txBody>
          <a:bodyPr anchor="ctr">
            <a:normAutofit/>
          </a:bodyPr>
          <a:lstStyle/>
          <a:p>
            <a:r>
              <a:rPr lang="en-US" sz="3600" b="1" dirty="0">
                <a:solidFill>
                  <a:srgbClr val="FFFFFF"/>
                </a:solidFill>
                <a:latin typeface="Times New Roman" panose="02020603050405020304" pitchFamily="18" charset="0"/>
                <a:cs typeface="Times New Roman" panose="02020603050405020304" pitchFamily="18" charset="0"/>
              </a:rPr>
              <a:t>QUY TRÌNH THỰC HIỆN</a:t>
            </a:r>
            <a:endParaRPr lang="en-US" sz="3600" dirty="0">
              <a:solidFill>
                <a:srgbClr val="FFFFF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2B8F8A5-A88D-4440-9518-BA67CDA6609A}"/>
              </a:ext>
            </a:extLst>
          </p:cNvPr>
          <p:cNvSpPr>
            <a:spLocks noGrp="1"/>
          </p:cNvSpPr>
          <p:nvPr>
            <p:ph idx="1"/>
          </p:nvPr>
        </p:nvSpPr>
        <p:spPr>
          <a:xfrm>
            <a:off x="4742016" y="605896"/>
            <a:ext cx="6957614" cy="5646208"/>
          </a:xfrm>
        </p:spPr>
        <p:txBody>
          <a:bodyPr anchor="ctr">
            <a:norm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a:t>
            </a:r>
          </a:p>
          <a:p>
            <a:r>
              <a:rPr lang="en-US" sz="3200" b="1" dirty="0">
                <a:latin typeface="Times New Roman" panose="02020603050405020304" pitchFamily="18" charset="0"/>
                <a:cs typeface="Times New Roman" panose="02020603050405020304" pitchFamily="18" charset="0"/>
              </a:rPr>
              <a:t>II. Quy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III.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ngừa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khởi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kiện</a:t>
            </a:r>
            <a:endParaRPr lang="en-US" sz="32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44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C359-43AF-1C5F-58C7-550F9BC847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6DA6E47-3B43-531B-F82E-FBA9F6E0E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5" y="0"/>
            <a:ext cx="4861169" cy="6858000"/>
          </a:xfrm>
          <a:prstGeom prst="rect">
            <a:avLst/>
          </a:prstGeom>
        </p:spPr>
      </p:pic>
      <p:pic>
        <p:nvPicPr>
          <p:cNvPr id="6" name="Picture 5">
            <a:extLst>
              <a:ext uri="{FF2B5EF4-FFF2-40B4-BE49-F238E27FC236}">
                <a16:creationId xmlns:a16="http://schemas.microsoft.com/office/drawing/2014/main" id="{CB685A2E-909A-7751-AE37-4A98104EF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0"/>
            <a:ext cx="4875058" cy="6858000"/>
          </a:xfrm>
          <a:prstGeom prst="rect">
            <a:avLst/>
          </a:prstGeom>
        </p:spPr>
      </p:pic>
    </p:spTree>
    <p:extLst>
      <p:ext uri="{BB962C8B-B14F-4D97-AF65-F5344CB8AC3E}">
        <p14:creationId xmlns:p14="http://schemas.microsoft.com/office/powerpoint/2010/main" val="473121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07C4-8306-5B83-0CB2-ED3FDCD3DDC8}"/>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02BEB59C-BCBF-CE27-7110-0D16E1EC2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 y="382912"/>
            <a:ext cx="4120234" cy="5809397"/>
          </a:xfrm>
          <a:prstGeom prst="rect">
            <a:avLst/>
          </a:prstGeom>
        </p:spPr>
      </p:pic>
      <p:pic>
        <p:nvPicPr>
          <p:cNvPr id="10" name="Picture 9">
            <a:extLst>
              <a:ext uri="{FF2B5EF4-FFF2-40B4-BE49-F238E27FC236}">
                <a16:creationId xmlns:a16="http://schemas.microsoft.com/office/drawing/2014/main" id="{2D37235A-A946-C29C-EF3B-489444763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763" y="382912"/>
            <a:ext cx="4014627" cy="5666948"/>
          </a:xfrm>
          <a:prstGeom prst="rect">
            <a:avLst/>
          </a:prstGeom>
        </p:spPr>
      </p:pic>
      <p:pic>
        <p:nvPicPr>
          <p:cNvPr id="12" name="Picture 11">
            <a:extLst>
              <a:ext uri="{FF2B5EF4-FFF2-40B4-BE49-F238E27FC236}">
                <a16:creationId xmlns:a16="http://schemas.microsoft.com/office/drawing/2014/main" id="{79D62C02-0E74-6E46-19AC-5587DD3D6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459" y="595525"/>
            <a:ext cx="3721862" cy="5241722"/>
          </a:xfrm>
          <a:prstGeom prst="rect">
            <a:avLst/>
          </a:prstGeom>
        </p:spPr>
      </p:pic>
      <p:pic>
        <p:nvPicPr>
          <p:cNvPr id="14" name="Picture 13">
            <a:extLst>
              <a:ext uri="{FF2B5EF4-FFF2-40B4-BE49-F238E27FC236}">
                <a16:creationId xmlns:a16="http://schemas.microsoft.com/office/drawing/2014/main" id="{E1D2136C-A04D-0D90-A6C5-A52BD86F1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7105" y="382912"/>
            <a:ext cx="3939595" cy="5548370"/>
          </a:xfrm>
          <a:prstGeom prst="rect">
            <a:avLst/>
          </a:prstGeom>
        </p:spPr>
      </p:pic>
    </p:spTree>
    <p:extLst>
      <p:ext uri="{BB962C8B-B14F-4D97-AF65-F5344CB8AC3E}">
        <p14:creationId xmlns:p14="http://schemas.microsoft.com/office/powerpoint/2010/main" val="861390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8110-DE43-026F-EB83-2DBDDF2E70D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240496D-8CB5-4454-264E-0CD8EC1BA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42" y="401329"/>
            <a:ext cx="3611511" cy="5123597"/>
          </a:xfrm>
          <a:prstGeom prst="rect">
            <a:avLst/>
          </a:prstGeom>
        </p:spPr>
      </p:pic>
      <p:pic>
        <p:nvPicPr>
          <p:cNvPr id="6" name="Picture 5">
            <a:extLst>
              <a:ext uri="{FF2B5EF4-FFF2-40B4-BE49-F238E27FC236}">
                <a16:creationId xmlns:a16="http://schemas.microsoft.com/office/drawing/2014/main" id="{36DB934C-E35A-0E26-EDD3-792A39B7E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290" y="458053"/>
            <a:ext cx="3220773" cy="4914047"/>
          </a:xfrm>
          <a:prstGeom prst="rect">
            <a:avLst/>
          </a:prstGeom>
        </p:spPr>
      </p:pic>
      <p:pic>
        <p:nvPicPr>
          <p:cNvPr id="8" name="Picture 7">
            <a:extLst>
              <a:ext uri="{FF2B5EF4-FFF2-40B4-BE49-F238E27FC236}">
                <a16:creationId xmlns:a16="http://schemas.microsoft.com/office/drawing/2014/main" id="{29010991-D777-900F-F2D3-5B418B33C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065" y="458053"/>
            <a:ext cx="3326253" cy="4914047"/>
          </a:xfrm>
          <a:prstGeom prst="rect">
            <a:avLst/>
          </a:prstGeom>
        </p:spPr>
      </p:pic>
    </p:spTree>
    <p:extLst>
      <p:ext uri="{BB962C8B-B14F-4D97-AF65-F5344CB8AC3E}">
        <p14:creationId xmlns:p14="http://schemas.microsoft.com/office/powerpoint/2010/main" val="278641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D8AA6-3DAC-3CAC-083C-86534B5E328E}"/>
              </a:ext>
            </a:extLst>
          </p:cNvPr>
          <p:cNvSpPr>
            <a:spLocks noGrp="1"/>
          </p:cNvSpPr>
          <p:nvPr>
            <p:ph type="title"/>
          </p:nvPr>
        </p:nvSpPr>
        <p:spPr>
          <a:xfrm>
            <a:off x="1097280" y="286603"/>
            <a:ext cx="10058400" cy="951647"/>
          </a:xfrm>
        </p:spPr>
        <p:txBody>
          <a:bodyPr>
            <a:no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Viện KSND </a:t>
            </a:r>
            <a:r>
              <a:rPr lang="en-US" sz="2800" b="1" dirty="0" err="1">
                <a:solidFill>
                  <a:schemeClr val="tx1"/>
                </a:solidFill>
                <a:latin typeface="Times New Roman" panose="02020603050405020304" pitchFamily="18" charset="0"/>
                <a:cs typeface="Times New Roman" panose="02020603050405020304" pitchFamily="18" charset="0"/>
              </a:rPr>
              <a:t>tỉnh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Nai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UBND, Ban </a:t>
            </a:r>
            <a:r>
              <a:rPr lang="en-US" sz="2800" b="1" dirty="0" err="1">
                <a:solidFill>
                  <a:schemeClr val="tx1"/>
                </a:solidFill>
                <a:latin typeface="Times New Roman" panose="02020603050405020304" pitchFamily="18" charset="0"/>
                <a:cs typeface="Times New Roman" panose="02020603050405020304" pitchFamily="18" charset="0"/>
              </a:rPr>
              <a:t>quản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Phú</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Riềng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xúc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2 </a:t>
            </a:r>
            <a:r>
              <a:rPr lang="en-US" sz="2800" b="1" dirty="0" err="1">
                <a:solidFill>
                  <a:schemeClr val="tx1"/>
                </a:solidFill>
                <a:latin typeface="Times New Roman" panose="02020603050405020304" pitchFamily="18" charset="0"/>
                <a:cs typeface="Times New Roman" panose="02020603050405020304" pitchFamily="18" charset="0"/>
              </a:rPr>
              <a:t>bên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ô </a:t>
            </a:r>
            <a:r>
              <a:rPr lang="en-US" sz="2800" b="1" dirty="0" err="1">
                <a:solidFill>
                  <a:schemeClr val="tx1"/>
                </a:solidFill>
                <a:latin typeface="Times New Roman" panose="02020603050405020304" pitchFamily="18" charset="0"/>
                <a:cs typeface="Times New Roman" panose="02020603050405020304" pitchFamily="18" charset="0"/>
              </a:rPr>
              <a:t>nhiễm</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3ADC39C-CC62-2A74-9E9B-664423253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4279"/>
            <a:ext cx="5894736" cy="4544287"/>
          </a:xfrm>
          <a:prstGeom prst="rect">
            <a:avLst/>
          </a:prstGeom>
        </p:spPr>
      </p:pic>
      <p:pic>
        <p:nvPicPr>
          <p:cNvPr id="6" name="Picture 5">
            <a:extLst>
              <a:ext uri="{FF2B5EF4-FFF2-40B4-BE49-F238E27FC236}">
                <a16:creationId xmlns:a16="http://schemas.microsoft.com/office/drawing/2014/main" id="{B6DCF6FA-F19D-CF1C-BA91-C3B2A4EE0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898" y="2172204"/>
            <a:ext cx="6293102" cy="3746362"/>
          </a:xfrm>
          <a:prstGeom prst="rect">
            <a:avLst/>
          </a:prstGeom>
        </p:spPr>
      </p:pic>
    </p:spTree>
    <p:extLst>
      <p:ext uri="{BB962C8B-B14F-4D97-AF65-F5344CB8AC3E}">
        <p14:creationId xmlns:p14="http://schemas.microsoft.com/office/powerpoint/2010/main" val="15491645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61F86-849D-EDCB-45B0-0FBC371D48E7}"/>
              </a:ext>
            </a:extLst>
          </p:cNvPr>
          <p:cNvSpPr>
            <a:spLocks noGrp="1"/>
          </p:cNvSpPr>
          <p:nvPr>
            <p:ph type="title"/>
          </p:nvPr>
        </p:nvSpPr>
        <p:spPr>
          <a:xfrm>
            <a:off x="1097280" y="286603"/>
            <a:ext cx="10058400" cy="913547"/>
          </a:xfrm>
        </p:spPr>
        <p:txBody>
          <a:bodyPr>
            <a:noAutofit/>
          </a:bodyPr>
          <a:lstStyle/>
          <a:p>
            <a:pPr algn="ct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ảnh</a:t>
            </a:r>
            <a:r>
              <a:rPr lang="en-US" sz="3200" b="1" dirty="0">
                <a:solidFill>
                  <a:schemeClr val="tx1"/>
                </a:solidFill>
                <a:latin typeface="Times New Roman" panose="02020603050405020304" pitchFamily="18" charset="0"/>
                <a:cs typeface="Times New Roman" panose="02020603050405020304" pitchFamily="18" charset="0"/>
              </a:rPr>
              <a:t> con </a:t>
            </a:r>
            <a:r>
              <a:rPr lang="en-US" sz="3200" b="1" dirty="0" err="1">
                <a:solidFill>
                  <a:schemeClr val="tx1"/>
                </a:solidFill>
                <a:latin typeface="Times New Roman" panose="02020603050405020304" pitchFamily="18" charset="0"/>
                <a:cs typeface="Times New Roman" panose="02020603050405020304" pitchFamily="18" charset="0"/>
              </a:rPr>
              <a:t>đường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trước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10 </a:t>
            </a:r>
            <a:r>
              <a:rPr lang="en-US" sz="3200" b="1" dirty="0" err="1">
                <a:solidFill>
                  <a:schemeClr val="tx1"/>
                </a:solidFill>
                <a:latin typeface="Times New Roman" panose="02020603050405020304" pitchFamily="18" charset="0"/>
                <a:cs typeface="Times New Roman" panose="02020603050405020304" pitchFamily="18" charset="0"/>
              </a:rPr>
              <a:t>ngày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khi</a:t>
            </a:r>
            <a:r>
              <a:rPr lang="en-US" sz="3200" b="1" dirty="0">
                <a:solidFill>
                  <a:schemeClr val="tx1"/>
                </a:solidFill>
                <a:latin typeface="Times New Roman" panose="02020603050405020304" pitchFamily="18" charset="0"/>
                <a:cs typeface="Times New Roman" panose="02020603050405020304" pitchFamily="18" charset="0"/>
              </a:rPr>
              <a:t> VKSND </a:t>
            </a:r>
            <a:r>
              <a:rPr lang="en-US" sz="3200" b="1" dirty="0" err="1">
                <a:solidFill>
                  <a:schemeClr val="tx1"/>
                </a:solidFill>
                <a:latin typeface="Times New Roman" panose="02020603050405020304" pitchFamily="18" charset="0"/>
                <a:cs typeface="Times New Roman" panose="02020603050405020304" pitchFamily="18" charset="0"/>
              </a:rPr>
              <a:t>tỉnh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cs typeface="Times New Roman" panose="02020603050405020304" pitchFamily="18" charset="0"/>
              </a:rPr>
              <a:t> Nai </a:t>
            </a:r>
            <a:r>
              <a:rPr lang="en-US" sz="3200" b="1" dirty="0" err="1">
                <a:solidFill>
                  <a:schemeClr val="tx1"/>
                </a:solidFill>
                <a:latin typeface="Times New Roman" panose="02020603050405020304" pitchFamily="18" charset="0"/>
                <a:cs typeface="Times New Roman" panose="02020603050405020304" pitchFamily="18" charset="0"/>
              </a:rPr>
              <a:t>thực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nghị</a:t>
            </a:r>
            <a:r>
              <a:rPr lang="en-US" sz="3200" b="1" dirty="0">
                <a:solidFill>
                  <a:schemeClr val="tx1"/>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82D89E9C-75D8-7044-DF8A-D500209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447"/>
            <a:ext cx="6046337" cy="4534753"/>
          </a:xfrm>
          <a:prstGeom prst="rect">
            <a:avLst/>
          </a:prstGeom>
        </p:spPr>
      </p:pic>
      <p:pic>
        <p:nvPicPr>
          <p:cNvPr id="12" name="Picture 11">
            <a:extLst>
              <a:ext uri="{FF2B5EF4-FFF2-40B4-BE49-F238E27FC236}">
                <a16:creationId xmlns:a16="http://schemas.microsoft.com/office/drawing/2014/main" id="{6A24304F-B5D9-6CBA-A122-F658641E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665" y="1139090"/>
            <a:ext cx="6202813" cy="4652110"/>
          </a:xfrm>
          <a:prstGeom prst="rect">
            <a:avLst/>
          </a:prstGeom>
        </p:spPr>
      </p:pic>
    </p:spTree>
    <p:extLst>
      <p:ext uri="{BB962C8B-B14F-4D97-AF65-F5344CB8AC3E}">
        <p14:creationId xmlns:p14="http://schemas.microsoft.com/office/powerpoint/2010/main" val="1572794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E47A-9C2F-AED2-B3F4-BB913AE7F4AE}"/>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8101D54F-18C9-CFFF-2A83-9703C0917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143500" cy="6858000"/>
          </a:xfrm>
          <a:prstGeom prst="rect">
            <a:avLst/>
          </a:prstGeom>
        </p:spPr>
      </p:pic>
      <p:pic>
        <p:nvPicPr>
          <p:cNvPr id="10" name="Picture 9">
            <a:extLst>
              <a:ext uri="{FF2B5EF4-FFF2-40B4-BE49-F238E27FC236}">
                <a16:creationId xmlns:a16="http://schemas.microsoft.com/office/drawing/2014/main" id="{CF6A9960-9A65-C54A-8AE3-0C4594B9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780" y="0"/>
            <a:ext cx="5143500" cy="6858000"/>
          </a:xfrm>
          <a:prstGeom prst="rect">
            <a:avLst/>
          </a:prstGeom>
        </p:spPr>
      </p:pic>
    </p:spTree>
    <p:extLst>
      <p:ext uri="{BB962C8B-B14F-4D97-AF65-F5344CB8AC3E}">
        <p14:creationId xmlns:p14="http://schemas.microsoft.com/office/powerpoint/2010/main" val="225170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D728-BEF3-9462-4738-303ABF49EB35}"/>
              </a:ext>
            </a:extLst>
          </p:cNvPr>
          <p:cNvSpPr>
            <a:spLocks noGrp="1"/>
          </p:cNvSpPr>
          <p:nvPr>
            <p:ph type="title" idx="4294967295"/>
          </p:nvPr>
        </p:nvSpPr>
        <p:spPr>
          <a:xfrm>
            <a:off x="98323" y="287338"/>
            <a:ext cx="12093677" cy="3705225"/>
          </a:xfrm>
        </p:spPr>
        <p:txBody>
          <a:bodyPr>
            <a:normAutofit/>
          </a:bodyPr>
          <a:lstStyle/>
          <a:p>
            <a:pPr algn="ctr"/>
            <a:r>
              <a:rPr lang="en-US" sz="4600" b="1" dirty="0">
                <a:solidFill>
                  <a:schemeClr val="tx1"/>
                </a:solidFill>
                <a:latin typeface="Times New Roman" panose="02020603050405020304" pitchFamily="18" charset="0"/>
                <a:cs typeface="Times New Roman" panose="02020603050405020304" pitchFamily="18" charset="0"/>
              </a:rPr>
              <a:t>XIN CẢM ƠN CÁC ĐỒNG CHÍ ĐÃ CHÚ Ý LẮNG NGHE!</a:t>
            </a:r>
          </a:p>
        </p:txBody>
      </p:sp>
    </p:spTree>
    <p:extLst>
      <p:ext uri="{BB962C8B-B14F-4D97-AF65-F5344CB8AC3E}">
        <p14:creationId xmlns:p14="http://schemas.microsoft.com/office/powerpoint/2010/main" val="3084395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6256-5027-4B9B-B4AF-3F130ECD4D1F}"/>
              </a:ext>
            </a:extLst>
          </p:cNvPr>
          <p:cNvSpPr>
            <a:spLocks noGrp="1"/>
          </p:cNvSpPr>
          <p:nvPr>
            <p:ph type="title"/>
          </p:nvPr>
        </p:nvSpPr>
        <p:spPr>
          <a:xfrm>
            <a:off x="646387" y="286603"/>
            <a:ext cx="10830910" cy="1450757"/>
          </a:xfrm>
        </p:spPr>
        <p:txBody>
          <a:bodyPr>
            <a:noAutofit/>
          </a:bodyPr>
          <a:lstStyle/>
          <a:p>
            <a:r>
              <a:rPr lang="en-US" sz="3800" b="1" dirty="0">
                <a:solidFill>
                  <a:schemeClr val="tx1"/>
                </a:solidFill>
                <a:latin typeface="Times New Roman" panose="02020603050405020304" pitchFamily="18" charset="0"/>
                <a:cs typeface="Times New Roman" panose="02020603050405020304" pitchFamily="18" charset="0"/>
              </a:rPr>
              <a:t>I. Quy </a:t>
            </a:r>
            <a:r>
              <a:rPr lang="en-US" sz="3800" b="1" dirty="0" err="1">
                <a:solidFill>
                  <a:schemeClr val="tx1"/>
                </a:solidFill>
                <a:latin typeface="Times New Roman" panose="02020603050405020304" pitchFamily="18" charset="0"/>
                <a:cs typeface="Times New Roman" panose="02020603050405020304" pitchFamily="18" charset="0"/>
              </a:rPr>
              <a:t>trình</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tiếp</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nhận</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xử</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lý</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xác</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minh</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thông</a:t>
            </a:r>
            <a:r>
              <a:rPr lang="en-US" sz="3800" b="1" dirty="0">
                <a:solidFill>
                  <a:schemeClr val="tx1"/>
                </a:solidFill>
                <a:latin typeface="Times New Roman" panose="02020603050405020304" pitchFamily="18" charset="0"/>
                <a:cs typeface="Times New Roman" panose="02020603050405020304" pitchFamily="18" charset="0"/>
              </a:rPr>
              <a:t> tin </a:t>
            </a:r>
            <a:r>
              <a:rPr lang="en-US" sz="3800" b="1" dirty="0" err="1">
                <a:solidFill>
                  <a:schemeClr val="tx1"/>
                </a:solidFill>
                <a:latin typeface="Times New Roman" panose="02020603050405020304" pitchFamily="18" charset="0"/>
                <a:cs typeface="Times New Roman" panose="02020603050405020304" pitchFamily="18" charset="0"/>
              </a:rPr>
              <a:t>vụ</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việc</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dân</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sự</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công</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ích</a:t>
            </a:r>
            <a:endParaRPr lang="en-US" sz="38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34EB8A2-DFD4-41F8-B661-9AC8578C5FF2}"/>
              </a:ext>
            </a:extLst>
          </p:cNvPr>
          <p:cNvSpPr>
            <a:spLocks noGrp="1"/>
          </p:cNvSpPr>
          <p:nvPr>
            <p:ph idx="1"/>
          </p:nvPr>
        </p:nvSpPr>
        <p:spPr>
          <a:xfrm>
            <a:off x="835572" y="1845734"/>
            <a:ext cx="10320108" cy="4023360"/>
          </a:xfrm>
        </p:spPr>
        <p:txBody>
          <a:bodyPr>
            <a:normAutofit fontScale="92500"/>
          </a:bodyPr>
          <a:lstStyle/>
          <a:p>
            <a:pPr algn="just"/>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do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5 Thông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09/2025,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Kiểm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5 Thông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09/2025</a:t>
            </a:r>
          </a:p>
          <a:p>
            <a:pPr algn="just"/>
            <a:r>
              <a:rPr lang="en-US" sz="2800" dirty="0">
                <a:solidFill>
                  <a:schemeClr val="tx1"/>
                </a:solidFill>
                <a:latin typeface="Times New Roman" panose="02020603050405020304" pitchFamily="18" charset="0"/>
                <a:cs typeface="Times New Roman" panose="02020603050405020304" pitchFamily="18" charset="0"/>
              </a:rPr>
              <a:t>3.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Sau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Viện </a:t>
            </a:r>
            <a:r>
              <a:rPr lang="en-US" sz="2800" dirty="0" err="1">
                <a:solidFill>
                  <a:schemeClr val="tx1"/>
                </a:solidFill>
                <a:latin typeface="Times New Roman" panose="02020603050405020304" pitchFamily="18" charset="0"/>
                <a:cs typeface="Times New Roman" panose="02020603050405020304" pitchFamily="18" charset="0"/>
              </a:rPr>
              <a:t>kiểm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Viện </a:t>
            </a:r>
            <a:r>
              <a:rPr lang="en-US" sz="2800" dirty="0" err="1">
                <a:solidFill>
                  <a:schemeClr val="tx1"/>
                </a:solidFill>
                <a:latin typeface="Times New Roman" panose="02020603050405020304" pitchFamily="18" charset="0"/>
                <a:cs typeface="Times New Roman" panose="02020603050405020304" pitchFamily="18" charset="0"/>
              </a:rPr>
              <a:t>trưởng</a:t>
            </a:r>
            <a:r>
              <a:rPr lang="en-US" sz="2800" dirty="0">
                <a:solidFill>
                  <a:schemeClr val="tx1"/>
                </a:solidFill>
                <a:latin typeface="Times New Roman" panose="02020603050405020304" pitchFamily="18" charset="0"/>
                <a:cs typeface="Times New Roman" panose="02020603050405020304" pitchFamily="18" charset="0"/>
              </a:rPr>
              <a:t> Viện KSND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86804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9EAC-0592-4983-B1C5-0BF8EEB5261D}"/>
              </a:ext>
            </a:extLst>
          </p:cNvPr>
          <p:cNvSpPr>
            <a:spLocks noGrp="1"/>
          </p:cNvSpPr>
          <p:nvPr>
            <p:ph type="title"/>
          </p:nvPr>
        </p:nvSpPr>
        <p:spPr/>
        <p:txBody>
          <a:bodyPr>
            <a:normAutofit/>
          </a:bodyPr>
          <a:lstStyle/>
          <a:p>
            <a:pPr algn="just"/>
            <a:r>
              <a:rPr lang="en-US" sz="3600" b="1" dirty="0">
                <a:solidFill>
                  <a:schemeClr val="tx1"/>
                </a:solidFill>
                <a:latin typeface="Times New Roman" panose="02020603050405020304" pitchFamily="18" charset="0"/>
                <a:cs typeface="Times New Roman" panose="02020603050405020304" pitchFamily="18" charset="0"/>
              </a:rPr>
              <a:t>II. QUY TRÌNH XÁC MINH, THU THẬP TÀI LIỆU, CHỨNG CỨ</a:t>
            </a:r>
          </a:p>
        </p:txBody>
      </p:sp>
      <p:sp>
        <p:nvSpPr>
          <p:cNvPr id="4" name="Content Placeholder 3">
            <a:extLst>
              <a:ext uri="{FF2B5EF4-FFF2-40B4-BE49-F238E27FC236}">
                <a16:creationId xmlns:a16="http://schemas.microsoft.com/office/drawing/2014/main" id="{F3491E5B-4662-4491-A08B-4934951BD16C}"/>
              </a:ext>
            </a:extLst>
          </p:cNvPr>
          <p:cNvSpPr>
            <a:spLocks noGrp="1"/>
          </p:cNvSpPr>
          <p:nvPr>
            <p:ph idx="1"/>
          </p:nvPr>
        </p:nvSpPr>
        <p:spPr/>
        <p:txBody>
          <a:bodyPr>
            <a:noAutofit/>
          </a:bodyPr>
          <a:lstStyle/>
          <a:p>
            <a:pPr algn="just"/>
            <a:r>
              <a:rPr lang="en-US" sz="3500" dirty="0">
                <a:solidFill>
                  <a:schemeClr val="tx1"/>
                </a:solidFill>
                <a:latin typeface="Times New Roman" panose="02020603050405020304" pitchFamily="18" charset="0"/>
                <a:cs typeface="Times New Roman" panose="02020603050405020304" pitchFamily="18" charset="0"/>
              </a:rPr>
              <a:t>1. </a:t>
            </a:r>
            <a:r>
              <a:rPr lang="en-US" sz="3500" dirty="0" err="1">
                <a:solidFill>
                  <a:schemeClr val="tx1"/>
                </a:solidFill>
                <a:latin typeface="Times New Roman" panose="02020603050405020304" pitchFamily="18" charset="0"/>
                <a:cs typeface="Times New Roman" panose="02020603050405020304" pitchFamily="18" charset="0"/>
              </a:rPr>
              <a:t>Phân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công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thay</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đổi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Kiểm</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viên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hoặc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thành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lập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Tổ</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công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minh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thập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tài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liệu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chứng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cứ</a:t>
            </a:r>
            <a:endParaRPr lang="en-US" sz="3500" dirty="0">
              <a:solidFill>
                <a:schemeClr val="tx1"/>
              </a:solidFill>
              <a:latin typeface="Times New Roman" panose="02020603050405020304" pitchFamily="18" charset="0"/>
              <a:cs typeface="Times New Roman" panose="02020603050405020304" pitchFamily="18" charset="0"/>
            </a:endParaRPr>
          </a:p>
          <a:p>
            <a:pPr algn="just"/>
            <a:r>
              <a:rPr lang="en-US" sz="3500" dirty="0">
                <a:solidFill>
                  <a:schemeClr val="tx1"/>
                </a:solidFill>
                <a:latin typeface="Times New Roman" panose="02020603050405020304" pitchFamily="18" charset="0"/>
                <a:cs typeface="Times New Roman" panose="02020603050405020304" pitchFamily="18" charset="0"/>
              </a:rPr>
              <a:t>Viện </a:t>
            </a:r>
            <a:r>
              <a:rPr lang="en-US" sz="3500" dirty="0" err="1">
                <a:solidFill>
                  <a:schemeClr val="tx1"/>
                </a:solidFill>
                <a:latin typeface="Times New Roman" panose="02020603050405020304" pitchFamily="18" charset="0"/>
                <a:cs typeface="Times New Roman" panose="02020603050405020304" pitchFamily="18" charset="0"/>
              </a:rPr>
              <a:t>trưởng</a:t>
            </a:r>
            <a:r>
              <a:rPr lang="en-US" sz="3500" dirty="0">
                <a:solidFill>
                  <a:schemeClr val="tx1"/>
                </a:solidFill>
                <a:latin typeface="Times New Roman" panose="02020603050405020304" pitchFamily="18" charset="0"/>
                <a:cs typeface="Times New Roman" panose="02020603050405020304" pitchFamily="18" charset="0"/>
              </a:rPr>
              <a:t> Viện </a:t>
            </a:r>
            <a:r>
              <a:rPr lang="en-US" sz="3500" dirty="0" err="1">
                <a:solidFill>
                  <a:schemeClr val="tx1"/>
                </a:solidFill>
                <a:latin typeface="Times New Roman" panose="02020603050405020304" pitchFamily="18" charset="0"/>
                <a:cs typeface="Times New Roman" panose="02020603050405020304" pitchFamily="18" charset="0"/>
              </a:rPr>
              <a:t>kiểm</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cấp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mình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quyết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định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phân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công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Kiểm</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viên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minh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thập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tài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liệu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chứng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cứ</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theo</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Mẫu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số</a:t>
            </a:r>
            <a:r>
              <a:rPr lang="en-US" sz="3500" dirty="0">
                <a:solidFill>
                  <a:schemeClr val="tx1"/>
                </a:solidFill>
                <a:latin typeface="Times New Roman" panose="02020603050405020304" pitchFamily="18" charset="0"/>
                <a:cs typeface="Times New Roman" panose="02020603050405020304" pitchFamily="18" charset="0"/>
              </a:rPr>
              <a:t> 01/HD-DSCI </a:t>
            </a:r>
            <a:r>
              <a:rPr lang="en-US" sz="3500" dirty="0" err="1">
                <a:solidFill>
                  <a:schemeClr val="tx1"/>
                </a:solidFill>
                <a:latin typeface="Times New Roman" panose="02020603050405020304" pitchFamily="18" charset="0"/>
                <a:cs typeface="Times New Roman" panose="02020603050405020304" pitchFamily="18" charset="0"/>
              </a:rPr>
              <a:t>hoặc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Quyết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định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thành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lập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Tổ</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công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minh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thập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tài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liệu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chứng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cứ</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theo</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Mẫu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số</a:t>
            </a:r>
            <a:r>
              <a:rPr lang="en-US" sz="3500" dirty="0">
                <a:solidFill>
                  <a:schemeClr val="tx1"/>
                </a:solidFill>
                <a:latin typeface="Times New Roman" panose="02020603050405020304" pitchFamily="18" charset="0"/>
                <a:cs typeface="Times New Roman" panose="02020603050405020304" pitchFamily="18" charset="0"/>
              </a:rPr>
              <a:t> 03/HD-DSCI ban </a:t>
            </a:r>
            <a:r>
              <a:rPr lang="en-US" sz="3500" dirty="0" err="1">
                <a:solidFill>
                  <a:schemeClr val="tx1"/>
                </a:solidFill>
                <a:latin typeface="Times New Roman" panose="02020603050405020304" pitchFamily="18" charset="0"/>
                <a:cs typeface="Times New Roman" panose="02020603050405020304" pitchFamily="18" charset="0"/>
              </a:rPr>
              <a:t>hành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kém</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theo</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hướng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dẫn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này</a:t>
            </a:r>
            <a:endParaRPr lang="en-US" sz="3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7044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57DBD-44C6-540B-A569-A2A5AC4F8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98" y="80012"/>
            <a:ext cx="4381500" cy="5995738"/>
          </a:xfrm>
          <a:prstGeom prst="rect">
            <a:avLst/>
          </a:prstGeom>
        </p:spPr>
      </p:pic>
      <p:pic>
        <p:nvPicPr>
          <p:cNvPr id="6" name="Picture 5" descr="A paper with text on it&#10;&#10;AI-generated content may be incorrect.">
            <a:extLst>
              <a:ext uri="{FF2B5EF4-FFF2-40B4-BE49-F238E27FC236}">
                <a16:creationId xmlns:a16="http://schemas.microsoft.com/office/drawing/2014/main" id="{D5847E1D-1621-3BF4-5C25-5969D7EA6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1" y="0"/>
            <a:ext cx="4663514" cy="6197765"/>
          </a:xfrm>
          <a:prstGeom prst="rect">
            <a:avLst/>
          </a:prstGeom>
        </p:spPr>
      </p:pic>
    </p:spTree>
    <p:extLst>
      <p:ext uri="{BB962C8B-B14F-4D97-AF65-F5344CB8AC3E}">
        <p14:creationId xmlns:p14="http://schemas.microsoft.com/office/powerpoint/2010/main" val="9916766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7209-FBEF-4E9C-B42B-77DFEBF1975E}"/>
              </a:ext>
            </a:extLst>
          </p:cNvPr>
          <p:cNvSpPr>
            <a:spLocks noGrp="1"/>
          </p:cNvSpPr>
          <p:nvPr>
            <p:ph type="title"/>
          </p:nvPr>
        </p:nvSpPr>
        <p:spPr>
          <a:xfrm>
            <a:off x="1097280" y="286604"/>
            <a:ext cx="10058400" cy="818716"/>
          </a:xfrm>
        </p:spPr>
        <p:txBody>
          <a:bodyPr>
            <a:normAutofit/>
          </a:bodyPr>
          <a:lstStyle/>
          <a:p>
            <a:r>
              <a:rPr lang="en-US" sz="4000" b="1" dirty="0">
                <a:solidFill>
                  <a:schemeClr val="tx1"/>
                </a:solidFill>
                <a:latin typeface="Times New Roman" panose="02020603050405020304" pitchFamily="18" charset="0"/>
                <a:cs typeface="Times New Roman" panose="02020603050405020304" pitchFamily="18" charset="0"/>
              </a:rPr>
              <a:t>Thành </a:t>
            </a:r>
            <a:r>
              <a:rPr lang="en-US" sz="4000" b="1" dirty="0" err="1">
                <a:solidFill>
                  <a:schemeClr val="tx1"/>
                </a:solidFill>
                <a:latin typeface="Times New Roman" panose="02020603050405020304" pitchFamily="18" charset="0"/>
                <a:cs typeface="Times New Roman" panose="02020603050405020304" pitchFamily="18" charset="0"/>
              </a:rPr>
              <a:t>phần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tổ</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xác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gồm</a:t>
            </a:r>
            <a:r>
              <a:rPr lang="en-US" sz="4000" b="1"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C54799D-E5AF-4EA9-9ECE-F137440118E9}"/>
              </a:ext>
            </a:extLst>
          </p:cNvPr>
          <p:cNvSpPr>
            <a:spLocks noGrp="1"/>
          </p:cNvSpPr>
          <p:nvPr>
            <p:ph idx="1"/>
          </p:nvPr>
        </p:nvSpPr>
        <p:spPr/>
        <p:txBody>
          <a:bodyPr>
            <a:noAutofit/>
          </a:bodyPr>
          <a:lstStyle/>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chính</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Một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chức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quyết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thành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thuộc</a:t>
            </a:r>
            <a:r>
              <a:rPr lang="en-US" sz="3600" dirty="0">
                <a:solidFill>
                  <a:schemeClr val="tx1"/>
                </a:solidFill>
                <a:latin typeface="Times New Roman" panose="02020603050405020304" pitchFamily="18" charset="0"/>
                <a:cs typeface="Times New Roman" panose="02020603050405020304" pitchFamily="18" charset="0"/>
              </a:rPr>
              <a:t> VKS </a:t>
            </a:r>
            <a:r>
              <a:rPr lang="en-US" sz="3600" dirty="0" err="1">
                <a:solidFill>
                  <a:schemeClr val="tx1"/>
                </a:solidFill>
                <a:latin typeface="Times New Roman" panose="02020603050405020304" pitchFamily="18" charset="0"/>
                <a:cs typeface="Times New Roman" panose="02020603050405020304" pitchFamily="18" charset="0"/>
              </a:rPr>
              <a:t>cùng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cấp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thiết</a:t>
            </a:r>
            <a:r>
              <a:rPr lang="en-US" sz="3600" dirty="0">
                <a:solidFill>
                  <a:schemeClr val="tx1"/>
                </a:solidFill>
                <a:latin typeface="Times New Roman" panose="02020603050405020304" pitchFamily="18" charset="0"/>
                <a:cs typeface="Times New Roman" panose="02020603050405020304" pitchFamily="18" charset="0"/>
              </a:rPr>
              <a:t>)</a:t>
            </a: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Tổ</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tác</a:t>
            </a:r>
            <a:r>
              <a:rPr lang="en-US" sz="3600" dirty="0">
                <a:solidFill>
                  <a:schemeClr val="tx1"/>
                </a:solidFill>
                <a:latin typeface="Times New Roman" panose="02020603050405020304" pitchFamily="18" charset="0"/>
                <a:cs typeface="Times New Roman" panose="02020603050405020304" pitchFamily="18" charset="0"/>
              </a:rPr>
              <a:t> do VKS </a:t>
            </a:r>
            <a:r>
              <a:rPr lang="en-US" sz="3600" dirty="0" err="1">
                <a:solidFill>
                  <a:schemeClr val="tx1"/>
                </a:solidFill>
                <a:latin typeface="Times New Roman" panose="02020603050405020304" pitchFamily="18" charset="0"/>
                <a:cs typeface="Times New Roman" panose="02020603050405020304" pitchFamily="18" charset="0"/>
              </a:rPr>
              <a:t>cấp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thành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lập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thành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VKS </a:t>
            </a:r>
            <a:r>
              <a:rPr lang="en-US" sz="3600" dirty="0" err="1">
                <a:solidFill>
                  <a:schemeClr val="tx1"/>
                </a:solidFill>
                <a:latin typeface="Times New Roman" panose="02020603050405020304" pitchFamily="18" charset="0"/>
                <a:cs typeface="Times New Roman" panose="02020603050405020304" pitchFamily="18" charset="0"/>
              </a:rPr>
              <a:t>cấp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dưới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thiết</a:t>
            </a:r>
            <a:r>
              <a:rPr lang="en-US" sz="3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26753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4CBE-B8F3-41A8-8123-DFE6C014E35B}"/>
              </a:ext>
            </a:extLst>
          </p:cNvPr>
          <p:cNvSpPr>
            <a:spLocks noGrp="1"/>
          </p:cNvSpPr>
          <p:nvPr>
            <p:ph type="title" idx="4294967295"/>
          </p:nvPr>
        </p:nvSpPr>
        <p:spPr>
          <a:xfrm>
            <a:off x="1036320" y="267367"/>
            <a:ext cx="10058400" cy="1449387"/>
          </a:xfrm>
        </p:spPr>
        <p:txBody>
          <a:bodyPr>
            <a:normAutofit/>
          </a:bodyPr>
          <a:lstStyle/>
          <a:p>
            <a:r>
              <a:rPr lang="en-US" sz="4000" b="1" dirty="0">
                <a:solidFill>
                  <a:schemeClr val="tx1"/>
                </a:solidFill>
                <a:latin typeface="Times New Roman" panose="02020603050405020304" pitchFamily="18" charset="0"/>
                <a:cs typeface="Times New Roman" panose="02020603050405020304" pitchFamily="18" charset="0"/>
              </a:rPr>
              <a:t>Trường </a:t>
            </a:r>
            <a:r>
              <a:rPr lang="en-US" sz="4000" b="1" dirty="0" err="1">
                <a:solidFill>
                  <a:schemeClr val="tx1"/>
                </a:solidFill>
                <a:latin typeface="Times New Roman" panose="02020603050405020304" pitchFamily="18" charset="0"/>
                <a:cs typeface="Times New Roman" panose="02020603050405020304" pitchFamily="18" charset="0"/>
              </a:rPr>
              <a:t>hợp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thay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đổi</a:t>
            </a:r>
            <a:r>
              <a:rPr lang="en-US" sz="4000" b="1" dirty="0">
                <a:solidFill>
                  <a:schemeClr val="tx1"/>
                </a:solidFill>
                <a:latin typeface="Times New Roman" panose="02020603050405020304" pitchFamily="18" charset="0"/>
                <a:cs typeface="Times New Roman" panose="02020603050405020304" pitchFamily="18" charset="0"/>
              </a:rPr>
              <a:t> KSV </a:t>
            </a:r>
            <a:r>
              <a:rPr lang="en-US" sz="4000" b="1" dirty="0" err="1">
                <a:solidFill>
                  <a:schemeClr val="tx1"/>
                </a:solidFill>
                <a:latin typeface="Times New Roman" panose="02020603050405020304" pitchFamily="18" charset="0"/>
                <a:cs typeface="Times New Roman" panose="02020603050405020304" pitchFamily="18" charset="0"/>
              </a:rPr>
              <a:t>được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xác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thập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tài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liệu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chứng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cứ</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54787236-C981-4160-F141-CAF4AEF6B96F}"/>
              </a:ext>
            </a:extLst>
          </p:cNvPr>
          <p:cNvSpPr txBox="1">
            <a:spLocks/>
          </p:cNvSpPr>
          <p:nvPr/>
        </p:nvSpPr>
        <p:spPr>
          <a:xfrm>
            <a:off x="1036320" y="1979613"/>
            <a:ext cx="9919398" cy="242156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571500" indent="-571500">
              <a:buFontTx/>
              <a:buChar char="-"/>
            </a:pPr>
            <a:r>
              <a:rPr lang="en-US" sz="4000" dirty="0">
                <a:solidFill>
                  <a:schemeClr val="tx1"/>
                </a:solidFill>
                <a:latin typeface="Times New Roman" panose="02020603050405020304" pitchFamily="18" charset="0"/>
                <a:cs typeface="Times New Roman" panose="02020603050405020304" pitchFamily="18" charset="0"/>
              </a:rPr>
              <a:t>Viện </a:t>
            </a:r>
            <a:r>
              <a:rPr lang="en-US" sz="4000" dirty="0" err="1">
                <a:solidFill>
                  <a:schemeClr val="tx1"/>
                </a:solidFill>
                <a:latin typeface="Times New Roman" panose="02020603050405020304" pitchFamily="18" charset="0"/>
                <a:cs typeface="Times New Roman" panose="02020603050405020304" pitchFamily="18" charset="0"/>
              </a:rPr>
              <a:t>trưởng</a:t>
            </a:r>
            <a:r>
              <a:rPr lang="en-US" sz="4000" dirty="0">
                <a:solidFill>
                  <a:schemeClr val="tx1"/>
                </a:solidFill>
                <a:latin typeface="Times New Roman" panose="02020603050405020304" pitchFamily="18" charset="0"/>
                <a:cs typeface="Times New Roman" panose="02020603050405020304" pitchFamily="18" charset="0"/>
              </a:rPr>
              <a:t> Viện </a:t>
            </a:r>
            <a:r>
              <a:rPr lang="en-US" sz="4000" dirty="0" err="1">
                <a:solidFill>
                  <a:schemeClr val="tx1"/>
                </a:solidFill>
                <a:latin typeface="Times New Roman" panose="02020603050405020304" pitchFamily="18" charset="0"/>
                <a:cs typeface="Times New Roman" panose="02020603050405020304" pitchFamily="18" charset="0"/>
              </a:rPr>
              <a:t>kiểm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đang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định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đổi</a:t>
            </a:r>
            <a:endParaRPr lang="en-US" sz="4000" dirty="0">
              <a:solidFill>
                <a:schemeClr val="tx1"/>
              </a:solidFill>
              <a:latin typeface="Times New Roman" panose="02020603050405020304" pitchFamily="18" charset="0"/>
              <a:cs typeface="Times New Roman" panose="02020603050405020304" pitchFamily="18" charset="0"/>
            </a:endParaRPr>
          </a:p>
          <a:p>
            <a:endParaRPr lang="en-US" sz="4000" dirty="0">
              <a:solidFill>
                <a:schemeClr val="tx1"/>
              </a:solidFill>
              <a:latin typeface="Times New Roman" panose="02020603050405020304" pitchFamily="18" charset="0"/>
              <a:cs typeface="Times New Roman" panose="02020603050405020304" pitchFamily="18" charset="0"/>
            </a:endParaRPr>
          </a:p>
          <a:p>
            <a:pPr marL="571500" indent="-571500">
              <a:buFontTx/>
              <a:buChar char="-"/>
            </a:pPr>
            <a:r>
              <a:rPr lang="en-US" sz="4000" dirty="0" err="1">
                <a:solidFill>
                  <a:schemeClr val="tx1"/>
                </a:solidFill>
                <a:latin typeface="Times New Roman" panose="02020603050405020304" pitchFamily="18" charset="0"/>
                <a:cs typeface="Times New Roman" panose="02020603050405020304" pitchFamily="18" charset="0"/>
              </a:rPr>
              <a:t>Mẫu</a:t>
            </a:r>
            <a:r>
              <a:rPr lang="en-US" sz="4000" dirty="0">
                <a:solidFill>
                  <a:schemeClr val="tx1"/>
                </a:solidFill>
                <a:latin typeface="Times New Roman" panose="02020603050405020304" pitchFamily="18" charset="0"/>
                <a:cs typeface="Times New Roman" panose="02020603050405020304" pitchFamily="18" charset="0"/>
              </a:rPr>
              <a:t> 02/</a:t>
            </a:r>
            <a:r>
              <a:rPr lang="en-US" sz="3600" dirty="0">
                <a:solidFill>
                  <a:schemeClr val="tx1"/>
                </a:solidFill>
                <a:latin typeface="Times New Roman" panose="02020603050405020304" pitchFamily="18" charset="0"/>
                <a:cs typeface="Times New Roman" panose="02020603050405020304" pitchFamily="18" charset="0"/>
              </a:rPr>
              <a:t>HD-DSCI</a:t>
            </a:r>
            <a:r>
              <a:rPr lang="en-US" sz="4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185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descr="A paper with text on it&#10;&#10;AI-generated content may be incorrect.">
            <a:extLst>
              <a:ext uri="{FF2B5EF4-FFF2-40B4-BE49-F238E27FC236}">
                <a16:creationId xmlns:a16="http://schemas.microsoft.com/office/drawing/2014/main" id="{579838DA-5C4C-2307-6299-015A138A0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495" y="0"/>
            <a:ext cx="5333009" cy="6858000"/>
          </a:xfrm>
          <a:prstGeom prst="rect">
            <a:avLst/>
          </a:prstGeom>
        </p:spPr>
      </p:pic>
    </p:spTree>
    <p:extLst>
      <p:ext uri="{BB962C8B-B14F-4D97-AF65-F5344CB8AC3E}">
        <p14:creationId xmlns:p14="http://schemas.microsoft.com/office/powerpoint/2010/main" val="309042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CFED-CA3C-AAEC-63A5-AFC62C14BB11}"/>
              </a:ext>
            </a:extLst>
          </p:cNvPr>
          <p:cNvSpPr>
            <a:spLocks noGrp="1"/>
          </p:cNvSpPr>
          <p:nvPr>
            <p:ph type="title"/>
          </p:nvPr>
        </p:nvSpPr>
        <p:spPr>
          <a:xfrm>
            <a:off x="1097280" y="74916"/>
            <a:ext cx="10058400" cy="1030403"/>
          </a:xfrm>
        </p:spPr>
        <p:txBody>
          <a:bodyPr>
            <a:normAutofit fontScale="90000"/>
          </a:bodyPr>
          <a:lstStyle/>
          <a:p>
            <a:pPr algn="just"/>
            <a:r>
              <a:rPr lang="en-US" sz="4000" dirty="0">
                <a:solidFill>
                  <a:schemeClr val="tx1"/>
                </a:solidFill>
                <a:latin typeface="Times New Roman" panose="02020603050405020304" pitchFamily="18" charset="0"/>
                <a:cs typeface="Times New Roman" panose="02020603050405020304" pitchFamily="18" charset="0"/>
              </a:rPr>
              <a:t>2. </a:t>
            </a:r>
            <a:r>
              <a:rPr lang="en-US" sz="4000" dirty="0" err="1">
                <a:solidFill>
                  <a:schemeClr val="tx1"/>
                </a:solidFill>
                <a:latin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hoạch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thập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cứ</a:t>
            </a:r>
            <a:endParaRPr lang="vi-VN" sz="4000"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B1BF8FBC-8B22-AFDF-E0A7-2B2C3884F3C5}"/>
              </a:ext>
            </a:extLst>
          </p:cNvPr>
          <p:cNvSpPr>
            <a:spLocks noGrp="1"/>
          </p:cNvSpPr>
          <p:nvPr>
            <p:ph idx="1"/>
          </p:nvPr>
        </p:nvSpPr>
        <p:spPr>
          <a:xfrm>
            <a:off x="1036320" y="1105319"/>
            <a:ext cx="10119360" cy="4763775"/>
          </a:xfrm>
        </p:spPr>
        <p:txBody>
          <a:bodyPr>
            <a:normAutofit/>
          </a:bodyPr>
          <a:lstStyle/>
          <a:p>
            <a:pPr marL="201168" lvl="1" indent="0">
              <a:buNone/>
            </a:pPr>
            <a:r>
              <a:rPr lang="en-US" sz="3600" dirty="0" err="1">
                <a:solidFill>
                  <a:schemeClr val="tx1"/>
                </a:solidFill>
                <a:latin typeface="Times New Roman" panose="02020603050405020304" pitchFamily="18" charset="0"/>
                <a:cs typeface="Times New Roman" panose="02020603050405020304" pitchFamily="18" charset="0"/>
              </a:rPr>
              <a:t>Mẫu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05-09/HD-DSCI</a:t>
            </a:r>
          </a:p>
          <a:p>
            <a:endParaRPr lang="vi-VN" sz="3600" dirty="0">
              <a:solidFill>
                <a:schemeClr val="tx1"/>
              </a:solidFill>
              <a:latin typeface="Times New Roman" panose="02020603050405020304" pitchFamily="18" charset="0"/>
              <a:cs typeface="Times New Roman" panose="02020603050405020304" pitchFamily="18" charset="0"/>
            </a:endParaRPr>
          </a:p>
        </p:txBody>
      </p:sp>
      <p:pic>
        <p:nvPicPr>
          <p:cNvPr id="8" name="Picture 7" descr="A paper with text on it&#10;&#10;AI-generated content may be incorrect.">
            <a:extLst>
              <a:ext uri="{FF2B5EF4-FFF2-40B4-BE49-F238E27FC236}">
                <a16:creationId xmlns:a16="http://schemas.microsoft.com/office/drawing/2014/main" id="{081115E9-2874-2DD6-7FD3-E0F83BEC2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823" y="999811"/>
            <a:ext cx="4813160" cy="5794178"/>
          </a:xfrm>
          <a:prstGeom prst="rect">
            <a:avLst/>
          </a:prstGeom>
        </p:spPr>
      </p:pic>
      <p:pic>
        <p:nvPicPr>
          <p:cNvPr id="10" name="Picture 9" descr="A paper with text on it&#10;&#10;AI-generated content may be incorrect.">
            <a:extLst>
              <a:ext uri="{FF2B5EF4-FFF2-40B4-BE49-F238E27FC236}">
                <a16:creationId xmlns:a16="http://schemas.microsoft.com/office/drawing/2014/main" id="{B030B233-3D8F-DC10-042B-2706AEE37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79" y="1616758"/>
            <a:ext cx="5242705" cy="5095541"/>
          </a:xfrm>
          <a:prstGeom prst="rect">
            <a:avLst/>
          </a:prstGeom>
        </p:spPr>
      </p:pic>
    </p:spTree>
    <p:extLst>
      <p:ext uri="{BB962C8B-B14F-4D97-AF65-F5344CB8AC3E}">
        <p14:creationId xmlns:p14="http://schemas.microsoft.com/office/powerpoint/2010/main" val="1051197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FA7DFF-2CA8-40F2-BADA-8A8FECEE3CD8}"/>
</file>

<file path=customXml/itemProps2.xml><?xml version="1.0" encoding="utf-8"?>
<ds:datastoreItem xmlns:ds="http://schemas.openxmlformats.org/officeDocument/2006/customXml" ds:itemID="{1DED6744-F271-4530-AB18-D12AF72E9374}"/>
</file>

<file path=customXml/itemProps3.xml><?xml version="1.0" encoding="utf-8"?>
<ds:datastoreItem xmlns:ds="http://schemas.openxmlformats.org/officeDocument/2006/customXml" ds:itemID="{8077EE4B-EAF7-488F-8B9B-CBDF5886EB3B}"/>
</file>

<file path=docProps/app.xml><?xml version="1.0" encoding="utf-8"?>
<Properties xmlns="http://schemas.openxmlformats.org/officeDocument/2006/extended-properties" xmlns:vt="http://schemas.openxmlformats.org/officeDocument/2006/docPropsVTypes">
  <Template>Retrospect</Template>
  <TotalTime>669</TotalTime>
  <Words>1019</Words>
  <Application>Microsoft Office PowerPoint</Application>
  <PresentationFormat>Widescreen</PresentationFormat>
  <Paragraphs>53</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Calibri Light</vt:lpstr>
      <vt:lpstr>Times New Roman</vt:lpstr>
      <vt:lpstr>Retrospect</vt:lpstr>
      <vt:lpstr>HƯỚNG DẪN 42/HD-VKSTC Quy trình khởi kiện vụ án dân sự để bảo vệ quyền dân sự của các chủ thể là nhóm dễ bị tổn thương hoặc bảo vệ lợi ích công trong ngành Kiểm sát nhân dân trong thời gian thực hiện thí điểm</vt:lpstr>
      <vt:lpstr>QUY TRÌNH THỰC HIỆN</vt:lpstr>
      <vt:lpstr>I. Quy trình tiếp nhận, xử lý, xác minh thông tin vụ việc dân sự công ích</vt:lpstr>
      <vt:lpstr>II. QUY TRÌNH XÁC MINH, THU THẬP TÀI LIỆU, CHỨNG CỨ</vt:lpstr>
      <vt:lpstr>PowerPoint Presentation</vt:lpstr>
      <vt:lpstr>Thành phần của tổ công tác xác minh gồm:</vt:lpstr>
      <vt:lpstr>Trường hợp thay đổi KSV được phân công xác minh, thu thập tài liệu, chứng cứ</vt:lpstr>
      <vt:lpstr>PowerPoint Presentation</vt:lpstr>
      <vt:lpstr>2. Xây dựng kế hoạch xác minh, thu thập tài liệu, chứng cứ</vt:lpstr>
      <vt:lpstr>- Trường hợp tiếp nhận thông tin vụ việc dân sự công ích từ đơn vị thực hành quyền công tố, kiểm sát hoạt động tư pháp thì phối hợp với đơn vị đang thực hành quyền công tố đó xây dựng kế hoạch xác minh </vt:lpstr>
      <vt:lpstr>3. Các vấn đề cơ bản cần thu thập tài liệu, chứng cứ</vt:lpstr>
      <vt:lpstr>4. Tiến hành xác minh, thu thập tài liệu, chứng cứ</vt:lpstr>
      <vt:lpstr>`</vt:lpstr>
      <vt:lpstr>5. Đình chỉ, chấm dứt, phục hồi việc kiểm tra, xác minh</vt:lpstr>
      <vt:lpstr>6. Nghiên cứu, đánh giá tài liệu, chứng cứ; đề xuất kiến nghị, hỗ trợ khởi kiện</vt:lpstr>
      <vt:lpstr>III. Kiến nghị, hỗ trợ khởi kiện</vt:lpstr>
      <vt:lpstr>VIỆN KIỂM SÁT NHÂN DÂN TỈNH ĐỒNG NAI KIẾN NGHỊ BAN QUẢN LÝ DỰ ÁN KHU VỰC PHÚ RIỀNG ĐỐI VỚI DỰ ÁN XÂY DỰNG 1,6KM ĐƯỜNG VÀO KHU CÔNG NGHIỆP LONG TÂN KÉO DÀI 5 NĂM GÂY Ô NHIỄM MÔI TRƯỜNG VÀ ẢNH HƯỞNG ĐẾN ĐỜI SỐNG NHÂN DÂN</vt:lpstr>
      <vt:lpstr>PowerPoint Presentation</vt:lpstr>
      <vt:lpstr>PowerPoint Presentation</vt:lpstr>
      <vt:lpstr>PowerPoint Presentation</vt:lpstr>
      <vt:lpstr>PowerPoint Presentation</vt:lpstr>
      <vt:lpstr>PowerPoint Presentation</vt:lpstr>
      <vt:lpstr>Viện KSND tỉnh Đồng Nai làm việc với UBND, Ban quản lý dự án khu vực Phú Riềng, kiểm tra thực địa và tiếp xúc, lắng nghe người dân sinh sống 2 bên đường ô nhiễm</vt:lpstr>
      <vt:lpstr>Hình ảnh con đường trước và 10 ngày sau khi VKSND tỉnh Đồng Nai thực hiện kiến nghị </vt:lpstr>
      <vt:lpstr>PowerPoint Presentation</vt:lpstr>
      <vt:lpstr>XIN CẢM ƠN CÁC ĐỒNG CHÍ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P9-SUONGTTT</cp:lastModifiedBy>
  <cp:revision>35</cp:revision>
  <dcterms:created xsi:type="dcterms:W3CDTF">2026-02-25T01:37:09Z</dcterms:created>
  <dcterms:modified xsi:type="dcterms:W3CDTF">2026-02-26T02:05:06Z</dcterms:modified>
</cp:coreProperties>
</file>